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6" r:id="rId3"/>
    <p:sldId id="257" r:id="rId4"/>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9768DD-EDC4-404F-9381-91C11B5430EF}" type="doc">
      <dgm:prSet loTypeId="urn:microsoft.com/office/officeart/2005/8/layout/chart3" loCatId="relationship" qsTypeId="urn:microsoft.com/office/officeart/2005/8/quickstyle/simple5" qsCatId="simple" csTypeId="urn:microsoft.com/office/officeart/2005/8/colors/colorful2" csCatId="colorful" phldr="1"/>
      <dgm:spPr/>
    </dgm:pt>
    <dgm:pt modelId="{53927F5F-3105-4E7D-8BF2-CB71F8C2A98D}">
      <dgm:prSet phldrT="[Text]" custT="1"/>
      <dgm:spPr>
        <a:solidFill>
          <a:srgbClr val="7030A0"/>
        </a:solidFill>
      </dgm:spPr>
      <dgm:t>
        <a:bodyPr/>
        <a:lstStyle/>
        <a:p>
          <a:r>
            <a:rPr lang="en-US" sz="2800" dirty="0" smtClean="0"/>
            <a:t>Subjective Assessment/</a:t>
          </a:r>
        </a:p>
        <a:p>
          <a:r>
            <a:rPr lang="en-US" sz="2800" dirty="0" smtClean="0"/>
            <a:t>History Taking</a:t>
          </a:r>
          <a:endParaRPr lang="en-US" sz="2800" dirty="0"/>
        </a:p>
      </dgm:t>
    </dgm:pt>
    <dgm:pt modelId="{E9022A28-66AB-4C9D-BE3E-6C707455AF68}" cxnId="{B8B13061-B2EF-44CB-B3D0-F6771E2438CF}" type="parTrans">
      <dgm:prSet/>
      <dgm:spPr/>
      <dgm:t>
        <a:bodyPr/>
        <a:lstStyle/>
        <a:p>
          <a:endParaRPr lang="en-US"/>
        </a:p>
      </dgm:t>
    </dgm:pt>
    <dgm:pt modelId="{841656A0-C53A-4CD0-A11C-95E3D00B1258}" cxnId="{B8B13061-B2EF-44CB-B3D0-F6771E2438CF}" type="sibTrans">
      <dgm:prSet/>
      <dgm:spPr/>
      <dgm:t>
        <a:bodyPr/>
        <a:lstStyle/>
        <a:p>
          <a:endParaRPr lang="en-US"/>
        </a:p>
      </dgm:t>
    </dgm:pt>
    <dgm:pt modelId="{A0032E18-02C0-4759-856C-F3C4B036B1FD}">
      <dgm:prSet phldrT="[Text]"/>
      <dgm:spPr/>
      <dgm:t>
        <a:bodyPr/>
        <a:lstStyle/>
        <a:p>
          <a:r>
            <a:rPr lang="en-US" dirty="0" smtClean="0"/>
            <a:t>Objective Assessment/</a:t>
          </a:r>
        </a:p>
        <a:p>
          <a:r>
            <a:rPr lang="en-US" dirty="0" smtClean="0"/>
            <a:t>Physical Examination</a:t>
          </a:r>
          <a:endParaRPr lang="en-US" dirty="0"/>
        </a:p>
      </dgm:t>
    </dgm:pt>
    <dgm:pt modelId="{A8AB5CC7-2B5F-4FB5-8C30-8C00F4E5FFD6}" cxnId="{6E6544AE-B608-432E-9C92-FF8B4AD8DF1C}" type="parTrans">
      <dgm:prSet/>
      <dgm:spPr/>
      <dgm:t>
        <a:bodyPr/>
        <a:lstStyle/>
        <a:p>
          <a:endParaRPr lang="en-US"/>
        </a:p>
      </dgm:t>
    </dgm:pt>
    <dgm:pt modelId="{8AC7C28B-6781-4A91-BEF1-BB546ECE35B2}" cxnId="{6E6544AE-B608-432E-9C92-FF8B4AD8DF1C}" type="sibTrans">
      <dgm:prSet/>
      <dgm:spPr/>
      <dgm:t>
        <a:bodyPr/>
        <a:lstStyle/>
        <a:p>
          <a:endParaRPr lang="en-US"/>
        </a:p>
      </dgm:t>
    </dgm:pt>
    <dgm:pt modelId="{16B61BE8-9C7D-40B1-8FBE-6CB6C32B5CC1}">
      <dgm:prSet phldrT="[Text]" custT="1"/>
      <dgm:spPr>
        <a:solidFill>
          <a:schemeClr val="bg2">
            <a:lumMod val="75000"/>
          </a:schemeClr>
        </a:solidFill>
      </dgm:spPr>
      <dgm:t>
        <a:bodyPr/>
        <a:lstStyle/>
        <a:p>
          <a:r>
            <a:rPr lang="en-US" sz="3200" dirty="0" smtClean="0"/>
            <a:t>Demographic Data</a:t>
          </a:r>
          <a:endParaRPr lang="en-US" sz="3200" dirty="0"/>
        </a:p>
      </dgm:t>
    </dgm:pt>
    <dgm:pt modelId="{2FCAF2DD-63CB-49A4-BA96-9E0E0F5D5706}" cxnId="{B7AF2D4F-D9F6-4119-8B43-3337526377C1}" type="parTrans">
      <dgm:prSet/>
      <dgm:spPr/>
      <dgm:t>
        <a:bodyPr/>
        <a:lstStyle/>
        <a:p>
          <a:endParaRPr lang="en-US"/>
        </a:p>
      </dgm:t>
    </dgm:pt>
    <dgm:pt modelId="{9606158C-ED95-4913-AC9F-3A73C8049FF8}" cxnId="{B7AF2D4F-D9F6-4119-8B43-3337526377C1}" type="sibTrans">
      <dgm:prSet/>
      <dgm:spPr/>
      <dgm:t>
        <a:bodyPr/>
        <a:lstStyle/>
        <a:p>
          <a:endParaRPr lang="en-US"/>
        </a:p>
      </dgm:t>
    </dgm:pt>
    <dgm:pt modelId="{A58FB7B1-C8D7-4142-8363-79A44C83BA09}" type="pres">
      <dgm:prSet presAssocID="{899768DD-EDC4-404F-9381-91C11B5430EF}" presName="compositeShape" presStyleCnt="0">
        <dgm:presLayoutVars>
          <dgm:chMax val="7"/>
          <dgm:dir/>
          <dgm:resizeHandles val="exact"/>
        </dgm:presLayoutVars>
      </dgm:prSet>
      <dgm:spPr/>
    </dgm:pt>
    <dgm:pt modelId="{27BF8596-50FD-439A-8017-98EE090C4C07}" type="pres">
      <dgm:prSet presAssocID="{899768DD-EDC4-404F-9381-91C11B5430EF}" presName="wedge1" presStyleLbl="node1" presStyleIdx="0" presStyleCnt="3" custScaleX="177446" custScaleY="108990" custLinFactNeighborX="-3259" custLinFactNeighborY="722"/>
      <dgm:spPr/>
      <dgm:t>
        <a:bodyPr/>
        <a:lstStyle/>
        <a:p>
          <a:endParaRPr lang="en-US"/>
        </a:p>
      </dgm:t>
    </dgm:pt>
    <dgm:pt modelId="{9F8F368B-DDA3-4CC2-B9A3-9C30081052FF}" type="pres">
      <dgm:prSet presAssocID="{899768DD-EDC4-404F-9381-91C11B5430EF}" presName="wedge1Tx" presStyleLbl="node1" presStyleIdx="0" presStyleCnt="3">
        <dgm:presLayoutVars>
          <dgm:chMax val="0"/>
          <dgm:chPref val="0"/>
          <dgm:bulletEnabled val="1"/>
        </dgm:presLayoutVars>
      </dgm:prSet>
      <dgm:spPr/>
      <dgm:t>
        <a:bodyPr/>
        <a:lstStyle/>
        <a:p>
          <a:endParaRPr lang="en-US"/>
        </a:p>
      </dgm:t>
    </dgm:pt>
    <dgm:pt modelId="{50D2EF61-0656-4C07-87B6-7C01DA819AC3}" type="pres">
      <dgm:prSet presAssocID="{899768DD-EDC4-404F-9381-91C11B5430EF}" presName="wedge2" presStyleLbl="node1" presStyleIdx="1" presStyleCnt="3" custScaleX="178633" custScaleY="112552" custLinFactNeighborX="-211"/>
      <dgm:spPr/>
      <dgm:t>
        <a:bodyPr/>
        <a:lstStyle/>
        <a:p>
          <a:endParaRPr lang="en-US"/>
        </a:p>
      </dgm:t>
    </dgm:pt>
    <dgm:pt modelId="{2312F78A-2EEE-4354-800B-F38FBE4C3BF1}" type="pres">
      <dgm:prSet presAssocID="{899768DD-EDC4-404F-9381-91C11B5430EF}" presName="wedge2Tx" presStyleLbl="node1" presStyleIdx="1" presStyleCnt="3">
        <dgm:presLayoutVars>
          <dgm:chMax val="0"/>
          <dgm:chPref val="0"/>
          <dgm:bulletEnabled val="1"/>
        </dgm:presLayoutVars>
      </dgm:prSet>
      <dgm:spPr/>
      <dgm:t>
        <a:bodyPr/>
        <a:lstStyle/>
        <a:p>
          <a:endParaRPr lang="en-US"/>
        </a:p>
      </dgm:t>
    </dgm:pt>
    <dgm:pt modelId="{223F68E8-2EB8-42DB-9BE8-8771E4E48174}" type="pres">
      <dgm:prSet presAssocID="{899768DD-EDC4-404F-9381-91C11B5430EF}" presName="wedge3" presStyleLbl="node1" presStyleIdx="2" presStyleCnt="3" custScaleX="186718" custScaleY="108475" custLinFactNeighborX="-2754" custLinFactNeighborY="-2354"/>
      <dgm:spPr/>
      <dgm:t>
        <a:bodyPr/>
        <a:lstStyle/>
        <a:p>
          <a:endParaRPr lang="en-US"/>
        </a:p>
      </dgm:t>
    </dgm:pt>
    <dgm:pt modelId="{3E521BE0-F549-44E5-9772-177F2CAADD4F}" type="pres">
      <dgm:prSet presAssocID="{899768DD-EDC4-404F-9381-91C11B5430EF}" presName="wedge3Tx" presStyleLbl="node1" presStyleIdx="2" presStyleCnt="3">
        <dgm:presLayoutVars>
          <dgm:chMax val="0"/>
          <dgm:chPref val="0"/>
          <dgm:bulletEnabled val="1"/>
        </dgm:presLayoutVars>
      </dgm:prSet>
      <dgm:spPr/>
      <dgm:t>
        <a:bodyPr/>
        <a:lstStyle/>
        <a:p>
          <a:endParaRPr lang="en-US"/>
        </a:p>
      </dgm:t>
    </dgm:pt>
  </dgm:ptLst>
  <dgm:cxnLst>
    <dgm:cxn modelId="{4EEF99A2-52D9-49AE-B7E7-E08FEC4E9695}" type="presOf" srcId="{53927F5F-3105-4E7D-8BF2-CB71F8C2A98D}" destId="{9F8F368B-DDA3-4CC2-B9A3-9C30081052FF}" srcOrd="1" destOrd="0" presId="urn:microsoft.com/office/officeart/2005/8/layout/chart3"/>
    <dgm:cxn modelId="{B7AF2D4F-D9F6-4119-8B43-3337526377C1}" srcId="{899768DD-EDC4-404F-9381-91C11B5430EF}" destId="{16B61BE8-9C7D-40B1-8FBE-6CB6C32B5CC1}" srcOrd="2" destOrd="0" parTransId="{2FCAF2DD-63CB-49A4-BA96-9E0E0F5D5706}" sibTransId="{9606158C-ED95-4913-AC9F-3A73C8049FF8}"/>
    <dgm:cxn modelId="{7CD46816-CDD8-475D-8620-1E2DE81962D8}" type="presOf" srcId="{16B61BE8-9C7D-40B1-8FBE-6CB6C32B5CC1}" destId="{223F68E8-2EB8-42DB-9BE8-8771E4E48174}" srcOrd="0" destOrd="0" presId="urn:microsoft.com/office/officeart/2005/8/layout/chart3"/>
    <dgm:cxn modelId="{4EE62612-0482-4305-B02C-2F06BE124A79}" type="presOf" srcId="{53927F5F-3105-4E7D-8BF2-CB71F8C2A98D}" destId="{27BF8596-50FD-439A-8017-98EE090C4C07}" srcOrd="0" destOrd="0" presId="urn:microsoft.com/office/officeart/2005/8/layout/chart3"/>
    <dgm:cxn modelId="{6E6544AE-B608-432E-9C92-FF8B4AD8DF1C}" srcId="{899768DD-EDC4-404F-9381-91C11B5430EF}" destId="{A0032E18-02C0-4759-856C-F3C4B036B1FD}" srcOrd="1" destOrd="0" parTransId="{A8AB5CC7-2B5F-4FB5-8C30-8C00F4E5FFD6}" sibTransId="{8AC7C28B-6781-4A91-BEF1-BB546ECE35B2}"/>
    <dgm:cxn modelId="{B8B13061-B2EF-44CB-B3D0-F6771E2438CF}" srcId="{899768DD-EDC4-404F-9381-91C11B5430EF}" destId="{53927F5F-3105-4E7D-8BF2-CB71F8C2A98D}" srcOrd="0" destOrd="0" parTransId="{E9022A28-66AB-4C9D-BE3E-6C707455AF68}" sibTransId="{841656A0-C53A-4CD0-A11C-95E3D00B1258}"/>
    <dgm:cxn modelId="{B47A4DF8-F004-49EC-B5EF-CBAC70DE5CD8}" type="presOf" srcId="{899768DD-EDC4-404F-9381-91C11B5430EF}" destId="{A58FB7B1-C8D7-4142-8363-79A44C83BA09}" srcOrd="0" destOrd="0" presId="urn:microsoft.com/office/officeart/2005/8/layout/chart3"/>
    <dgm:cxn modelId="{F21D2145-118F-420A-8786-C3B461D96160}" type="presOf" srcId="{A0032E18-02C0-4759-856C-F3C4B036B1FD}" destId="{50D2EF61-0656-4C07-87B6-7C01DA819AC3}" srcOrd="0" destOrd="0" presId="urn:microsoft.com/office/officeart/2005/8/layout/chart3"/>
    <dgm:cxn modelId="{48B3B093-C3FE-4B12-86E2-311C2530C81F}" type="presOf" srcId="{A0032E18-02C0-4759-856C-F3C4B036B1FD}" destId="{2312F78A-2EEE-4354-800B-F38FBE4C3BF1}" srcOrd="1" destOrd="0" presId="urn:microsoft.com/office/officeart/2005/8/layout/chart3"/>
    <dgm:cxn modelId="{0480A2BF-F27B-4F78-B3D4-0A46F92EC9BB}" type="presOf" srcId="{16B61BE8-9C7D-40B1-8FBE-6CB6C32B5CC1}" destId="{3E521BE0-F549-44E5-9772-177F2CAADD4F}" srcOrd="1" destOrd="0" presId="urn:microsoft.com/office/officeart/2005/8/layout/chart3"/>
    <dgm:cxn modelId="{2CBB0596-8391-493D-AD1A-C347FD47E127}" type="presParOf" srcId="{A58FB7B1-C8D7-4142-8363-79A44C83BA09}" destId="{27BF8596-50FD-439A-8017-98EE090C4C07}" srcOrd="0" destOrd="0" presId="urn:microsoft.com/office/officeart/2005/8/layout/chart3"/>
    <dgm:cxn modelId="{52256957-023F-4F78-BE49-BB72F1F1893C}" type="presParOf" srcId="{A58FB7B1-C8D7-4142-8363-79A44C83BA09}" destId="{9F8F368B-DDA3-4CC2-B9A3-9C30081052FF}" srcOrd="1" destOrd="0" presId="urn:microsoft.com/office/officeart/2005/8/layout/chart3"/>
    <dgm:cxn modelId="{646977E6-38BC-46B1-855D-C7B504F5926E}" type="presParOf" srcId="{A58FB7B1-C8D7-4142-8363-79A44C83BA09}" destId="{50D2EF61-0656-4C07-87B6-7C01DA819AC3}" srcOrd="2" destOrd="0" presId="urn:microsoft.com/office/officeart/2005/8/layout/chart3"/>
    <dgm:cxn modelId="{2CD6839C-97B4-4A02-AD3F-E633D4042FE4}" type="presParOf" srcId="{A58FB7B1-C8D7-4142-8363-79A44C83BA09}" destId="{2312F78A-2EEE-4354-800B-F38FBE4C3BF1}" srcOrd="3" destOrd="0" presId="urn:microsoft.com/office/officeart/2005/8/layout/chart3"/>
    <dgm:cxn modelId="{1B5A4252-ECD7-45F1-B997-0500966B8B2C}" type="presParOf" srcId="{A58FB7B1-C8D7-4142-8363-79A44C83BA09}" destId="{223F68E8-2EB8-42DB-9BE8-8771E4E48174}" srcOrd="4" destOrd="0" presId="urn:microsoft.com/office/officeart/2005/8/layout/chart3"/>
    <dgm:cxn modelId="{2FBF4832-FCD0-4936-BA23-7323E7D29200}" type="presParOf" srcId="{A58FB7B1-C8D7-4142-8363-79A44C83BA09}" destId="{3E521BE0-F549-44E5-9772-177F2CAADD4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156200" cy="5156200"/>
        <a:chOff x="0" y="0"/>
        <a:chExt cx="5156200" cy="5156200"/>
      </a:xfrm>
    </dsp:grpSpPr>
    <dsp:sp modelId="{27BF8596-50FD-439A-8017-98EE090C4C07}">
      <dsp:nvSpPr>
        <dsp:cNvPr id="3" name="Pie 2"/>
        <dsp:cNvSpPr/>
      </dsp:nvSpPr>
      <dsp:spPr bwMode="white">
        <a:xfrm>
          <a:off x="356800" y="184627"/>
          <a:ext cx="7685555" cy="4720584"/>
        </a:xfrm>
        <a:prstGeom prst="pie">
          <a:avLst>
            <a:gd name="adj1" fmla="val 16200000"/>
            <a:gd name="adj2" fmla="val 1800000"/>
          </a:avLst>
        </a:prstGeom>
        <a:solidFill>
          <a:srgbClr val="7030A0"/>
        </a:solidFill>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35560" tIns="35560" rIns="35560" bIns="3556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sz="2800" dirty="0" smtClean="0"/>
            <a:t>Subjective Assessment/</a:t>
          </a:r>
          <a:endParaRPr lang="en-US" sz="2800" dirty="0" smtClean="0"/>
        </a:p>
        <a:p>
          <a:pPr lvl="0">
            <a:lnSpc>
              <a:spcPct val="100000"/>
            </a:lnSpc>
            <a:spcBef>
              <a:spcPct val="0"/>
            </a:spcBef>
            <a:spcAft>
              <a:spcPct val="35000"/>
            </a:spcAft>
          </a:pPr>
          <a:r>
            <a:rPr lang="en-US" sz="2800" dirty="0" smtClean="0"/>
            <a:t>History Taking</a:t>
          </a:r>
          <a:endParaRPr lang="en-US" sz="2800" dirty="0"/>
        </a:p>
      </dsp:txBody>
      <dsp:txXfrm>
        <a:off x="356800" y="184627"/>
        <a:ext cx="7685555" cy="4720584"/>
      </dsp:txXfrm>
    </dsp:sp>
    <dsp:sp modelId="{50D2EF61-0656-4C07-87B6-7C01DA819AC3}">
      <dsp:nvSpPr>
        <dsp:cNvPr id="4" name="Pie 3"/>
        <dsp:cNvSpPr/>
      </dsp:nvSpPr>
      <dsp:spPr bwMode="white">
        <a:xfrm>
          <a:off x="239846" y="205122"/>
          <a:ext cx="7736967" cy="4874861"/>
        </a:xfrm>
        <a:prstGeom prst="pie">
          <a:avLst>
            <a:gd name="adj1" fmla="val 1800000"/>
            <a:gd name="adj2" fmla="val 9000000"/>
          </a:avLst>
        </a:prstGeom>
      </dsp:spPr>
      <dsp:style>
        <a:lnRef idx="0">
          <a:schemeClr val="lt1"/>
        </a:lnRef>
        <a:fillRef idx="3">
          <a:schemeClr val="accent2">
            <a:hueOff val="2340000"/>
            <a:satOff val="-2940"/>
            <a:lumOff val="588"/>
            <a:alpha val="100000"/>
          </a:schemeClr>
        </a:fillRef>
        <a:effectRef idx="3">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smtClean="0"/>
            <a:t>Objective Assessment/</a:t>
          </a:r>
          <a:endParaRPr lang="en-US" dirty="0" smtClean="0"/>
        </a:p>
        <a:p>
          <a:pPr lvl="0">
            <a:lnSpc>
              <a:spcPct val="100000"/>
            </a:lnSpc>
            <a:spcBef>
              <a:spcPct val="0"/>
            </a:spcBef>
            <a:spcAft>
              <a:spcPct val="35000"/>
            </a:spcAft>
          </a:pPr>
          <a:r>
            <a:rPr lang="en-US" dirty="0" smtClean="0"/>
            <a:t>Physical Examination</a:t>
          </a:r>
          <a:endParaRPr lang="en-US" dirty="0"/>
        </a:p>
      </dsp:txBody>
      <dsp:txXfrm>
        <a:off x="239846" y="205122"/>
        <a:ext cx="7736967" cy="4874861"/>
      </dsp:txXfrm>
    </dsp:sp>
    <dsp:sp modelId="{223F68E8-2EB8-42DB-9BE8-8771E4E48174}">
      <dsp:nvSpPr>
        <dsp:cNvPr id="5" name="Pie 4"/>
        <dsp:cNvSpPr/>
      </dsp:nvSpPr>
      <dsp:spPr bwMode="white">
        <a:xfrm>
          <a:off x="0" y="191457"/>
          <a:ext cx="8087145" cy="4698278"/>
        </a:xfrm>
        <a:prstGeom prst="pie">
          <a:avLst>
            <a:gd name="adj1" fmla="val 9000000"/>
            <a:gd name="adj2" fmla="val 16200000"/>
          </a:avLst>
        </a:prstGeom>
        <a:solidFill>
          <a:schemeClr val="bg2">
            <a:lumMod val="75000"/>
          </a:schemeClr>
        </a:solidFill>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lIns="40640" tIns="40640" rIns="40640" bIns="4064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sz="3200" dirty="0" smtClean="0"/>
            <a:t>Demographic Data</a:t>
          </a:r>
          <a:endParaRPr lang="en-US" sz="3200" dirty="0"/>
        </a:p>
      </dsp:txBody>
      <dsp:txXfrm>
        <a:off x="0" y="191457"/>
        <a:ext cx="8087145" cy="469827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B64CA-2C44-45AA-BF9A-9AD3AFADDF3D}"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D92FB-4038-4D43-A758-149741AE42C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9EC836-67AB-4DF5-9EF2-F9FA3DBEC72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0807488-CAC5-477A-B754-3CD79F53ECD3}" type="slidenum">
              <a:rPr lang="en-US" smtClean="0"/>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ln>
        </p:spPr>
      </p:sp>
      <p:sp>
        <p:nvSpPr>
          <p:cNvPr id="11571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A541EC24-7A11-46B8-8CFD-67A02945C796}" type="slidenum">
              <a:rPr lang="en-US" smtClean="0"/>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ln>
        </p:spPr>
      </p:sp>
      <p:sp>
        <p:nvSpPr>
          <p:cNvPr id="116740"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055E32F7-4F8C-470E-B053-4CA524A3DFEA}" type="slidenum">
              <a:rPr lang="en-US" smtClean="0"/>
            </a:fld>
            <a:endParaRPr 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ln>
        </p:spPr>
      </p:sp>
      <p:sp>
        <p:nvSpPr>
          <p:cNvPr id="11776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730BBBCA-1669-4168-9E82-11D63F95C0B1}" type="slidenum">
              <a:rPr lang="en-US" smtClean="0"/>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ln>
        </p:spPr>
      </p:sp>
      <p:sp>
        <p:nvSpPr>
          <p:cNvPr id="11878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4CF82CD1-9110-4CD6-9274-188DC7747A13}" type="slidenum">
              <a:rPr lang="en-US" smtClean="0"/>
            </a:fld>
            <a:endParaRPr lang="en-US"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ln>
        </p:spPr>
      </p:sp>
      <p:sp>
        <p:nvSpPr>
          <p:cNvPr id="107524"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r>
              <a:rPr lang="en-US" smtClean="0"/>
              <a:t>A means of acquiring general information from the patient</a:t>
            </a:r>
            <a:endParaRPr lang="en-US" smtClean="0"/>
          </a:p>
          <a:p>
            <a:pPr eaLnBrk="1" hangingPunct="1">
              <a:spcBef>
                <a:spcPct val="0"/>
              </a:spcBef>
            </a:pPr>
            <a:endParaRPr lang="en-US" smtClean="0"/>
          </a:p>
          <a:p>
            <a:pPr eaLnBrk="1" hangingPunct="1">
              <a:spcBef>
                <a:spcPct val="0"/>
              </a:spcBef>
            </a:pPr>
            <a:r>
              <a:rPr lang="en-US" smtClean="0"/>
              <a:t>Age: Many conditions occur with certain age ranges </a:t>
            </a:r>
            <a:endParaRPr lang="en-US" smtClean="0"/>
          </a:p>
          <a:p>
            <a:pPr eaLnBrk="1" hangingPunct="1">
              <a:spcBef>
                <a:spcPct val="0"/>
              </a:spcBef>
            </a:pPr>
            <a:r>
              <a:rPr lang="en-US" smtClean="0"/>
              <a:t>Sex/gender:  demographic characteristic associated with certain diseases</a:t>
            </a:r>
            <a:endParaRPr lang="en-US" smtClean="0"/>
          </a:p>
          <a:p>
            <a:pPr eaLnBrk="1" hangingPunct="1">
              <a:spcBef>
                <a:spcPct val="0"/>
              </a:spcBef>
            </a:pPr>
            <a:r>
              <a:rPr lang="en-US" smtClean="0"/>
              <a:t>Recreational pursuits / sport</a:t>
            </a:r>
            <a:endParaRPr lang="en-US" smtClean="0"/>
          </a:p>
          <a:p>
            <a:pPr eaLnBrk="1" hangingPunct="1">
              <a:spcBef>
                <a:spcPct val="0"/>
              </a:spcBef>
            </a:pPr>
            <a:r>
              <a:rPr lang="en-US" smtClean="0"/>
              <a:t> Activities of daily living</a:t>
            </a:r>
            <a:endParaRPr lang="en-US" smtClean="0"/>
          </a:p>
          <a:p>
            <a:pPr eaLnBrk="1" hangingPunct="1">
              <a:spcBef>
                <a:spcPct val="0"/>
              </a:spcBef>
            </a:pPr>
            <a:r>
              <a:rPr lang="en-US" smtClean="0"/>
              <a:t>Address: faciltates conduct of epidemiologic researches </a:t>
            </a:r>
            <a:endParaRPr lang="en-US" smtClean="0"/>
          </a:p>
          <a:p>
            <a:pPr eaLnBrk="1" hangingPunct="1">
              <a:spcBef>
                <a:spcPct val="0"/>
              </a:spcBef>
            </a:pPr>
            <a:r>
              <a:rPr lang="en-US" smtClean="0"/>
              <a:t>Religion: Allows the interviewer of the kind of approach to make when conducting the examination </a:t>
            </a:r>
            <a:endParaRPr lang="en-US" smtClean="0"/>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35ED8DF-2D4B-4854-8FA0-C0BDEB0776BC}" type="slidenum">
              <a:rPr lang="en-US" smtClean="0"/>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ln>
        </p:spPr>
      </p:sp>
      <p:sp>
        <p:nvSpPr>
          <p:cNvPr id="108548"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ln>
        </p:spPr>
      </p:sp>
      <p:sp>
        <p:nvSpPr>
          <p:cNvPr id="10957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E5B01FE-7AD9-4055-BDFC-1294876EB95C}" type="slidenum">
              <a:rPr lang="en-US" smtClean="0"/>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A29B82C5-9C4C-4090-A502-B16D7E01B28C}" type="slidenum">
              <a:rPr lang="en-US" smtClean="0"/>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ln>
        </p:spPr>
      </p:sp>
      <p:sp>
        <p:nvSpPr>
          <p:cNvPr id="11059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ftr" sz="quarter" idx="4"/>
          </p:nvPr>
        </p:nvSpPr>
        <p:spPr/>
        <p:txBody>
          <a:bodyPr/>
          <a:lstStyle/>
          <a:p>
            <a:pPr>
              <a:defRPr/>
            </a:pPr>
            <a:r>
              <a:rPr lang="en-US" smtClean="0">
                <a:latin typeface="Arial" panose="020B0604020202020204" pitchFamily="34" charset="0"/>
              </a:rPr>
              <a:t>PAIN</a:t>
            </a:r>
            <a:endParaRPr lang="en-US" smtClean="0">
              <a:latin typeface="Arial" panose="020B0604020202020204" pitchFamily="34" charset="0"/>
            </a:endParaRPr>
          </a:p>
        </p:txBody>
      </p:sp>
      <p:sp>
        <p:nvSpPr>
          <p:cNvPr id="147459" name="Rectangle 7"/>
          <p:cNvSpPr>
            <a:spLocks noGrp="1" noChangeArrowheads="1"/>
          </p:cNvSpPr>
          <p:nvPr>
            <p:ph type="sldNum" sz="quarter" idx="5"/>
          </p:nvPr>
        </p:nvSpPr>
        <p:spPr/>
        <p:txBody>
          <a:bodyPr/>
          <a:lstStyle/>
          <a:p>
            <a:pPr>
              <a:defRPr/>
            </a:pPr>
            <a:fld id="{F3904238-7BE8-4BB1-9FB4-0501D4CCEF75}" type="slidenum">
              <a:rPr lang="en-US" smtClean="0">
                <a:latin typeface="Arial" panose="020B0604020202020204" pitchFamily="34" charset="0"/>
              </a:rPr>
            </a:fld>
            <a:endParaRPr lang="en-US" smtClean="0">
              <a:latin typeface="Arial" panose="020B0604020202020204" pitchFamily="34" charset="0"/>
            </a:endParaRPr>
          </a:p>
        </p:txBody>
      </p:sp>
      <p:sp>
        <p:nvSpPr>
          <p:cNvPr id="111620" name="Rectangle 2"/>
          <p:cNvSpPr>
            <a:spLocks noGrp="1" noRot="1" noChangeAspect="1" noChangeArrowheads="1" noTextEdit="1"/>
          </p:cNvSpPr>
          <p:nvPr>
            <p:ph type="sldImg"/>
          </p:nvPr>
        </p:nvSpPr>
        <p:spPr bwMode="auto">
          <a:noFill/>
          <a:ln>
            <a:solidFill>
              <a:srgbClr val="000000"/>
            </a:solidFill>
            <a:miter lim="800000"/>
          </a:ln>
        </p:spPr>
      </p:sp>
      <p:sp>
        <p:nvSpPr>
          <p:cNvPr id="111621" name="Rectangle 3"/>
          <p:cNvSpPr>
            <a:spLocks noGrp="1" noChangeArrowheads="1"/>
          </p:cNvSpPr>
          <p:nvPr>
            <p:ph type="body" idx="1"/>
          </p:nvPr>
        </p:nvSpPr>
        <p:spPr bwMode="auto">
          <a:noFill/>
        </p:spPr>
        <p:txBody>
          <a:bodyPr wrap="square" numCol="1" anchor="t" anchorCtr="0" compatLnSpc="1"/>
          <a:lstStyle/>
          <a:p>
            <a:pPr eaLnBrk="1" hangingPunct="1"/>
            <a:endParaRPr 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p:txBody>
          <a:bodyPr/>
          <a:lstStyle/>
          <a:p>
            <a:pPr>
              <a:defRPr/>
            </a:pPr>
            <a:r>
              <a:rPr lang="en-US" smtClean="0">
                <a:latin typeface="Arial" panose="020B0604020202020204" pitchFamily="34" charset="0"/>
              </a:rPr>
              <a:t>PAIN</a:t>
            </a:r>
            <a:endParaRPr lang="en-US" smtClean="0">
              <a:latin typeface="Arial" panose="020B0604020202020204" pitchFamily="34" charset="0"/>
            </a:endParaRPr>
          </a:p>
        </p:txBody>
      </p:sp>
      <p:sp>
        <p:nvSpPr>
          <p:cNvPr id="148483" name="Rectangle 7"/>
          <p:cNvSpPr>
            <a:spLocks noGrp="1" noChangeArrowheads="1"/>
          </p:cNvSpPr>
          <p:nvPr>
            <p:ph type="sldNum" sz="quarter" idx="5"/>
          </p:nvPr>
        </p:nvSpPr>
        <p:spPr/>
        <p:txBody>
          <a:bodyPr/>
          <a:lstStyle/>
          <a:p>
            <a:pPr>
              <a:defRPr/>
            </a:pPr>
            <a:fld id="{1CA7A1A8-8A27-4C4E-9786-87584FC9109E}" type="slidenum">
              <a:rPr lang="en-US" smtClean="0">
                <a:latin typeface="Arial" panose="020B0604020202020204" pitchFamily="34" charset="0"/>
              </a:rPr>
            </a:fld>
            <a:endParaRPr lang="en-US" smtClean="0">
              <a:latin typeface="Arial" panose="020B0604020202020204" pitchFamily="34" charset="0"/>
            </a:endParaRPr>
          </a:p>
        </p:txBody>
      </p:sp>
      <p:sp>
        <p:nvSpPr>
          <p:cNvPr id="112644" name="Rectangle 2"/>
          <p:cNvSpPr>
            <a:spLocks noGrp="1" noRot="1" noChangeAspect="1" noChangeArrowheads="1" noTextEdit="1"/>
          </p:cNvSpPr>
          <p:nvPr>
            <p:ph type="sldImg"/>
          </p:nvPr>
        </p:nvSpPr>
        <p:spPr bwMode="auto">
          <a:noFill/>
          <a:ln>
            <a:solidFill>
              <a:srgbClr val="000000"/>
            </a:solidFill>
            <a:miter lim="800000"/>
          </a:ln>
        </p:spPr>
      </p:sp>
      <p:sp>
        <p:nvSpPr>
          <p:cNvPr id="112645" name="Rectangle 3"/>
          <p:cNvSpPr>
            <a:spLocks noGrp="1" noChangeArrowheads="1"/>
          </p:cNvSpPr>
          <p:nvPr>
            <p:ph type="body" idx="1"/>
          </p:nvPr>
        </p:nvSpPr>
        <p:spPr bwMode="auto">
          <a:noFill/>
        </p:spPr>
        <p:txBody>
          <a:bodyPr wrap="square" numCol="1" anchor="t" anchorCtr="0" compatLnSpc="1"/>
          <a:lstStyle/>
          <a:p>
            <a:pPr eaLnBrk="1" hangingPunct="1"/>
            <a:endParaRPr 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ln>
        </p:spPr>
      </p:sp>
      <p:sp>
        <p:nvSpPr>
          <p:cNvPr id="113667"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smtClean="0"/>
              <a:t>Magee</a:t>
            </a:r>
            <a:endParaRPr lang="en-US" smtClean="0"/>
          </a:p>
          <a:p>
            <a:pPr eaLnBrk="1" hangingPunct="1">
              <a:spcBef>
                <a:spcPct val="0"/>
              </a:spcBef>
              <a:buFontTx/>
              <a:buChar char="•"/>
            </a:pPr>
            <a:r>
              <a:rPr lang="en-US" smtClean="0"/>
              <a:t>Pain on activity decreases with rest- mechanical problem ( adhesions, tightness ) </a:t>
            </a:r>
            <a:endParaRPr lang="en-US" smtClean="0"/>
          </a:p>
          <a:p>
            <a:pPr eaLnBrk="1" hangingPunct="1">
              <a:spcBef>
                <a:spcPct val="0"/>
              </a:spcBef>
              <a:buFontTx/>
              <a:buChar char="•"/>
            </a:pPr>
            <a:r>
              <a:rPr lang="en-US" smtClean="0"/>
              <a:t>Morning pain with stiffness as the day progress - chronic inflammation, edema </a:t>
            </a:r>
            <a:endParaRPr lang="en-US" smtClean="0"/>
          </a:p>
          <a:p>
            <a:pPr eaLnBrk="1" hangingPunct="1">
              <a:spcBef>
                <a:spcPct val="0"/>
              </a:spcBef>
              <a:buFontTx/>
              <a:buChar char="•"/>
            </a:pPr>
            <a:r>
              <a:rPr lang="en-US" smtClean="0"/>
              <a:t>Pain or aching as the day progress - increased congestion in the joint </a:t>
            </a:r>
            <a:endParaRPr lang="en-US" smtClean="0"/>
          </a:p>
          <a:p>
            <a:pPr eaLnBrk="1" hangingPunct="1">
              <a:spcBef>
                <a:spcPct val="0"/>
              </a:spcBef>
              <a:buFontTx/>
              <a:buChar char="•"/>
            </a:pPr>
            <a:r>
              <a:rPr lang="en-US" smtClean="0"/>
              <a:t>Resting pain/ pain worse at the beginning of the activity - inflammation </a:t>
            </a:r>
            <a:endParaRPr lang="en-US" smtClean="0"/>
          </a:p>
          <a:p>
            <a:pPr eaLnBrk="1" hangingPunct="1">
              <a:spcBef>
                <a:spcPct val="0"/>
              </a:spcBef>
              <a:buFontTx/>
              <a:buChar char="•"/>
            </a:pPr>
            <a:r>
              <a:rPr lang="en-US" smtClean="0"/>
              <a:t>IV disc vs facet - tested in standing, sitting, bending </a:t>
            </a:r>
            <a:endParaRPr lang="en-US" smtClean="0"/>
          </a:p>
        </p:txBody>
      </p:sp>
      <p:sp>
        <p:nvSpPr>
          <p:cNvPr id="6656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8FF1135-9236-4D09-B0F6-183C1E8140EB}" type="slidenum">
              <a:rPr lang="en-US" smtClean="0"/>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ln>
        </p:spPr>
      </p:sp>
      <p:sp>
        <p:nvSpPr>
          <p:cNvPr id="114691"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5B3AC11-C7EE-4F02-AACB-58D098460C19}" type="slidenum">
              <a:rPr lang="en-US" smtClean="0"/>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Title Slide">
    <p:spTree>
      <p:nvGrpSpPr>
        <p:cNvPr id="1" name=""/>
        <p:cNvGrpSpPr/>
        <p:nvPr/>
      </p:nvGrpSpPr>
      <p:grpSpPr>
        <a:xfrm>
          <a:off x="0" y="0"/>
          <a:ext cx="0" cy="0"/>
          <a:chOff x="0" y="0"/>
          <a:chExt cx="0" cy="0"/>
        </a:xfrm>
      </p:grpSpPr>
      <p:pic>
        <p:nvPicPr>
          <p:cNvPr id="3" name="Picture 28" descr="circle"/>
          <p:cNvPicPr>
            <a:picLocks noChangeAspect="1" noChangeArrowheads="1"/>
          </p:cNvPicPr>
          <p:nvPr/>
        </p:nvPicPr>
        <p:blipFill>
          <a:blip r:embed="rId2"/>
          <a:srcRect/>
          <a:stretch>
            <a:fillRect/>
          </a:stretch>
        </p:blipFill>
        <p:spPr bwMode="auto">
          <a:xfrm>
            <a:off x="5413375" y="3938588"/>
            <a:ext cx="3730625" cy="2919412"/>
          </a:xfrm>
          <a:prstGeom prst="rect">
            <a:avLst/>
          </a:prstGeom>
          <a:noFill/>
          <a:ln w="9525">
            <a:noFill/>
            <a:miter lim="800000"/>
            <a:headEnd/>
            <a:tailEnd/>
          </a:ln>
        </p:spPr>
      </p:pic>
      <p:sp>
        <p:nvSpPr>
          <p:cNvPr id="4" name="Oval 24"/>
          <p:cNvSpPr>
            <a:spLocks noChangeArrowheads="1"/>
          </p:cNvSpPr>
          <p:nvPr/>
        </p:nvSpPr>
        <p:spPr bwMode="auto">
          <a:xfrm>
            <a:off x="250825" y="188913"/>
            <a:ext cx="1295400" cy="1295400"/>
          </a:xfrm>
          <a:prstGeom prst="ellipse">
            <a:avLst/>
          </a:prstGeom>
          <a:solidFill>
            <a:srgbClr val="000080"/>
          </a:solidFill>
          <a:ln w="9525">
            <a:noFill/>
            <a:roun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27"/>
          <p:cNvSpPr>
            <a:spLocks noChangeArrowheads="1"/>
          </p:cNvSpPr>
          <p:nvPr/>
        </p:nvSpPr>
        <p:spPr bwMode="auto">
          <a:xfrm>
            <a:off x="6400800" y="6096000"/>
            <a:ext cx="1365250" cy="244475"/>
          </a:xfrm>
          <a:prstGeom prst="rect">
            <a:avLst/>
          </a:prstGeom>
          <a:noFill/>
          <a:ln w="9525">
            <a:noFill/>
            <a:miter lim="800000"/>
          </a:ln>
          <a:effectLst/>
        </p:spPr>
        <p:txBody>
          <a:bodyPr wrap="none">
            <a:spAutoFit/>
          </a:bodyPr>
          <a:lstStyle/>
          <a:p>
            <a:pPr fontAlgn="auto">
              <a:spcBef>
                <a:spcPts val="0"/>
              </a:spcBef>
              <a:spcAft>
                <a:spcPts val="0"/>
              </a:spcAft>
              <a:defRPr/>
            </a:pPr>
            <a:r>
              <a:rPr lang="en-US">
                <a:latin typeface="+mn-lt"/>
                <a:cs typeface="+mn-cs"/>
              </a:rPr>
              <a:t>www.company.com</a:t>
            </a:r>
            <a:endParaRPr lang="fr-FR">
              <a:latin typeface="+mn-lt"/>
              <a:cs typeface="+mn-cs"/>
            </a:endParaRPr>
          </a:p>
        </p:txBody>
      </p:sp>
      <p:sp>
        <p:nvSpPr>
          <p:cNvPr id="6" name="Text Box 30"/>
          <p:cNvSpPr txBox="1">
            <a:spLocks noChangeArrowheads="1"/>
          </p:cNvSpPr>
          <p:nvPr/>
        </p:nvSpPr>
        <p:spPr bwMode="auto">
          <a:xfrm>
            <a:off x="327025" y="546100"/>
            <a:ext cx="1143000" cy="581025"/>
          </a:xfrm>
          <a:prstGeom prst="rect">
            <a:avLst/>
          </a:prstGeom>
          <a:noFill/>
          <a:ln w="9525">
            <a:noFill/>
            <a:miter lim="800000"/>
          </a:ln>
          <a:effectLst/>
        </p:spPr>
        <p:txBody>
          <a:bodyPr>
            <a:spAutoFit/>
          </a:bodyPr>
          <a:lstStyle/>
          <a:p>
            <a:pPr algn="ctr" fontAlgn="auto">
              <a:spcBef>
                <a:spcPct val="50000"/>
              </a:spcBef>
              <a:spcAft>
                <a:spcPts val="0"/>
              </a:spcAft>
              <a:defRPr/>
            </a:pPr>
            <a:r>
              <a:rPr lang="en-US" sz="1600">
                <a:latin typeface="+mn-lt"/>
                <a:cs typeface="+mn-cs"/>
              </a:rPr>
              <a:t>Company LOGO</a:t>
            </a:r>
            <a:endParaRPr lang="fr-FR" sz="1600">
              <a:latin typeface="+mn-lt"/>
              <a:cs typeface="+mn-cs"/>
            </a:endParaRPr>
          </a:p>
        </p:txBody>
      </p:sp>
      <p:sp>
        <p:nvSpPr>
          <p:cNvPr id="7" name="Rectangle 32"/>
          <p:cNvSpPr>
            <a:spLocks noChangeArrowheads="1"/>
          </p:cNvSpPr>
          <p:nvPr/>
        </p:nvSpPr>
        <p:spPr bwMode="auto">
          <a:xfrm>
            <a:off x="6400800" y="6096000"/>
            <a:ext cx="1365250" cy="244475"/>
          </a:xfrm>
          <a:prstGeom prst="rect">
            <a:avLst/>
          </a:prstGeom>
          <a:noFill/>
          <a:ln w="9525">
            <a:noFill/>
            <a:miter lim="800000"/>
          </a:ln>
          <a:effectLst/>
        </p:spPr>
        <p:txBody>
          <a:bodyPr wrap="none">
            <a:spAutoFit/>
          </a:bodyPr>
          <a:lstStyle/>
          <a:p>
            <a:pPr fontAlgn="auto">
              <a:spcBef>
                <a:spcPts val="0"/>
              </a:spcBef>
              <a:spcAft>
                <a:spcPts val="0"/>
              </a:spcAft>
              <a:defRPr/>
            </a:pPr>
            <a:r>
              <a:rPr lang="en-US">
                <a:latin typeface="+mn-lt"/>
                <a:cs typeface="+mn-cs"/>
              </a:rPr>
              <a:t>www.company.com</a:t>
            </a:r>
            <a:endParaRPr lang="fr-FR">
              <a:latin typeface="+mn-lt"/>
              <a:cs typeface="+mn-cs"/>
            </a:endParaRPr>
          </a:p>
        </p:txBody>
      </p:sp>
      <p:sp>
        <p:nvSpPr>
          <p:cNvPr id="8197" name="Rectangle 5"/>
          <p:cNvSpPr>
            <a:spLocks noGrp="1" noChangeArrowheads="1"/>
          </p:cNvSpPr>
          <p:nvPr>
            <p:ph type="ctrTitle"/>
          </p:nvPr>
        </p:nvSpPr>
        <p:spPr>
          <a:xfrm>
            <a:off x="973138" y="2735263"/>
            <a:ext cx="7312025" cy="1074737"/>
          </a:xfrm>
          <a:solidFill>
            <a:schemeClr val="bg1"/>
          </a:solidFill>
        </p:spPr>
        <p:txBody>
          <a:bodyPr/>
          <a:lstStyle>
            <a:lvl1pPr algn="ctr">
              <a:defRPr sz="4000">
                <a:solidFill>
                  <a:srgbClr val="003399"/>
                </a:solidFill>
              </a:defRPr>
            </a:lvl1p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xfrm>
            <a:off x="2438400" y="6248400"/>
            <a:ext cx="2130425" cy="474663"/>
          </a:xfrm>
          <a:prstGeom prst="rect">
            <a:avLst/>
          </a:prstGeom>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defRPr/>
            </a:lvl1pPr>
          </a:lstStyle>
          <a:p>
            <a:pPr>
              <a:defRPr/>
            </a:pPr>
            <a:r>
              <a:rPr lang="en-US" smtClean="0"/>
              <a:t>SKW</a:t>
            </a:r>
            <a:endParaRPr lang="en-US"/>
          </a:p>
        </p:txBody>
      </p:sp>
      <p:sp>
        <p:nvSpPr>
          <p:cNvPr id="6" name="Rectangle 13"/>
          <p:cNvSpPr>
            <a:spLocks noGrp="1" noChangeArrowheads="1"/>
          </p:cNvSpPr>
          <p:nvPr>
            <p:ph type="sldNum" sz="quarter" idx="12"/>
          </p:nvPr>
        </p:nvSpPr>
        <p:spPr>
          <a:xfrm>
            <a:off x="84138" y="6242050"/>
            <a:ext cx="587375" cy="488950"/>
          </a:xfrm>
          <a:prstGeom prst="rect">
            <a:avLst/>
          </a:prstGeom>
        </p:spPr>
        <p:txBody>
          <a:bodyPr/>
          <a:lstStyle>
            <a:lvl1pPr>
              <a:defRPr/>
            </a:lvl1pPr>
          </a:lstStyle>
          <a:p>
            <a:pPr>
              <a:defRPr/>
            </a:pPr>
            <a:fld id="{3B08F5E6-B618-441F-82E6-045B94149192}"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SKW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SKW</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SKW</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SKW</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SKW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SKW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55912"/>
            <a:ext cx="9144000" cy="4662447"/>
          </a:xfrm>
          <a:custGeom>
            <a:avLst/>
            <a:gdLst/>
            <a:ahLst/>
            <a:cxnLst/>
            <a:rect l="l" t="t" r="r" b="b"/>
            <a:pathLst>
              <a:path w="9144000" h="3496945">
                <a:moveTo>
                  <a:pt x="0" y="3496564"/>
                </a:moveTo>
                <a:lnTo>
                  <a:pt x="9144000" y="3496564"/>
                </a:lnTo>
                <a:lnTo>
                  <a:pt x="9144000" y="0"/>
                </a:lnTo>
                <a:lnTo>
                  <a:pt x="0" y="0"/>
                </a:lnTo>
                <a:lnTo>
                  <a:pt x="0" y="3496564"/>
                </a:lnTo>
                <a:close/>
              </a:path>
            </a:pathLst>
          </a:custGeom>
          <a:solidFill>
            <a:srgbClr val="114454"/>
          </a:solidFill>
        </p:spPr>
        <p:txBody>
          <a:bodyPr lIns="0" tIns="0" rIns="0" bIns="0"/>
          <a:lstStyle/>
          <a:p>
            <a:pPr>
              <a:defRPr/>
            </a:pPr>
          </a:p>
        </p:txBody>
      </p:sp>
      <p:sp>
        <p:nvSpPr>
          <p:cNvPr id="3" name="object 3"/>
          <p:cNvSpPr/>
          <p:nvPr/>
        </p:nvSpPr>
        <p:spPr>
          <a:xfrm>
            <a:off x="0" y="707042"/>
            <a:ext cx="9144000" cy="348870"/>
          </a:xfrm>
          <a:custGeom>
            <a:avLst/>
            <a:gdLst/>
            <a:ahLst/>
            <a:cxnLst/>
            <a:rect l="l" t="t" r="r" b="b"/>
            <a:pathLst>
              <a:path w="9144000" h="261620">
                <a:moveTo>
                  <a:pt x="0" y="261620"/>
                </a:moveTo>
                <a:lnTo>
                  <a:pt x="9144000" y="261620"/>
                </a:lnTo>
                <a:lnTo>
                  <a:pt x="9144000" y="0"/>
                </a:lnTo>
                <a:lnTo>
                  <a:pt x="0" y="0"/>
                </a:lnTo>
                <a:lnTo>
                  <a:pt x="0" y="261620"/>
                </a:lnTo>
                <a:close/>
              </a:path>
            </a:pathLst>
          </a:custGeom>
          <a:solidFill>
            <a:srgbClr val="114454"/>
          </a:solidFill>
        </p:spPr>
        <p:txBody>
          <a:bodyPr lIns="0" tIns="0" rIns="0" bIns="0"/>
          <a:lstStyle/>
          <a:p>
            <a:pPr>
              <a:defRPr/>
            </a:pPr>
          </a:p>
        </p:txBody>
      </p:sp>
      <p:sp>
        <p:nvSpPr>
          <p:cNvPr id="4" name="object 4"/>
          <p:cNvSpPr/>
          <p:nvPr/>
        </p:nvSpPr>
        <p:spPr>
          <a:xfrm>
            <a:off x="0" y="5718359"/>
            <a:ext cx="9144000" cy="274445"/>
          </a:xfrm>
          <a:custGeom>
            <a:avLst/>
            <a:gdLst/>
            <a:ahLst/>
            <a:cxnLst/>
            <a:rect l="l" t="t" r="r" b="b"/>
            <a:pathLst>
              <a:path w="9144000" h="205739">
                <a:moveTo>
                  <a:pt x="0" y="205739"/>
                </a:moveTo>
                <a:lnTo>
                  <a:pt x="9144000" y="205739"/>
                </a:lnTo>
                <a:lnTo>
                  <a:pt x="9144000" y="0"/>
                </a:lnTo>
                <a:lnTo>
                  <a:pt x="0" y="0"/>
                </a:lnTo>
                <a:lnTo>
                  <a:pt x="0" y="205739"/>
                </a:lnTo>
                <a:close/>
              </a:path>
            </a:pathLst>
          </a:custGeom>
          <a:solidFill>
            <a:srgbClr val="165751"/>
          </a:solidFill>
        </p:spPr>
        <p:txBody>
          <a:bodyPr lIns="0" tIns="0" rIns="0" bIns="0"/>
          <a:lstStyle/>
          <a:p>
            <a:pPr>
              <a:defRPr/>
            </a:pPr>
          </a:p>
        </p:txBody>
      </p:sp>
      <p:sp>
        <p:nvSpPr>
          <p:cNvPr id="5" name="object 5"/>
          <p:cNvSpPr/>
          <p:nvPr/>
        </p:nvSpPr>
        <p:spPr>
          <a:xfrm>
            <a:off x="0" y="0"/>
            <a:ext cx="9144000" cy="707042"/>
          </a:xfrm>
          <a:custGeom>
            <a:avLst/>
            <a:gdLst/>
            <a:ahLst/>
            <a:cxnLst/>
            <a:rect l="l" t="t" r="r" b="b"/>
            <a:pathLst>
              <a:path w="9144000" h="530860">
                <a:moveTo>
                  <a:pt x="9144000" y="0"/>
                </a:moveTo>
                <a:lnTo>
                  <a:pt x="0" y="0"/>
                </a:lnTo>
                <a:lnTo>
                  <a:pt x="0" y="312280"/>
                </a:lnTo>
                <a:lnTo>
                  <a:pt x="0" y="530352"/>
                </a:lnTo>
                <a:lnTo>
                  <a:pt x="9144000" y="530352"/>
                </a:lnTo>
                <a:lnTo>
                  <a:pt x="9144000" y="312280"/>
                </a:lnTo>
                <a:lnTo>
                  <a:pt x="9144000" y="0"/>
                </a:lnTo>
                <a:close/>
              </a:path>
            </a:pathLst>
          </a:custGeom>
          <a:solidFill>
            <a:srgbClr val="18637B"/>
          </a:solidFill>
        </p:spPr>
        <p:txBody>
          <a:bodyPr lIns="0" tIns="0" rIns="0" bIns="0"/>
          <a:lstStyle/>
          <a:p>
            <a:pPr>
              <a:defRPr/>
            </a:pPr>
          </a:p>
        </p:txBody>
      </p:sp>
      <p:grpSp>
        <p:nvGrpSpPr>
          <p:cNvPr id="9222" name="object 6"/>
          <p:cNvGrpSpPr/>
          <p:nvPr/>
        </p:nvGrpSpPr>
        <p:grpSpPr bwMode="auto">
          <a:xfrm>
            <a:off x="0" y="5992804"/>
            <a:ext cx="9144000" cy="865196"/>
            <a:chOff x="0" y="4494276"/>
            <a:chExt cx="9144000" cy="649605"/>
          </a:xfrm>
        </p:grpSpPr>
        <p:sp>
          <p:nvSpPr>
            <p:cNvPr id="7" name="object 7"/>
            <p:cNvSpPr/>
            <p:nvPr/>
          </p:nvSpPr>
          <p:spPr>
            <a:xfrm>
              <a:off x="0" y="4494276"/>
              <a:ext cx="9144000" cy="89640"/>
            </a:xfrm>
            <a:custGeom>
              <a:avLst/>
              <a:gdLst/>
              <a:ahLst/>
              <a:cxnLst/>
              <a:rect l="l" t="t" r="r" b="b"/>
              <a:pathLst>
                <a:path w="9144000" h="90170">
                  <a:moveTo>
                    <a:pt x="0" y="89917"/>
                  </a:moveTo>
                  <a:lnTo>
                    <a:pt x="9144000" y="89917"/>
                  </a:lnTo>
                  <a:lnTo>
                    <a:pt x="9144000" y="0"/>
                  </a:lnTo>
                  <a:lnTo>
                    <a:pt x="0" y="0"/>
                  </a:lnTo>
                  <a:lnTo>
                    <a:pt x="0" y="89917"/>
                  </a:lnTo>
                  <a:close/>
                </a:path>
              </a:pathLst>
            </a:custGeom>
            <a:solidFill>
              <a:srgbClr val="3B8D61"/>
            </a:solidFill>
          </p:spPr>
          <p:txBody>
            <a:bodyPr lIns="0" tIns="0" rIns="0" bIns="0"/>
            <a:lstStyle/>
            <a:p>
              <a:pPr>
                <a:defRPr/>
              </a:pPr>
            </a:p>
          </p:txBody>
        </p:sp>
        <p:sp>
          <p:nvSpPr>
            <p:cNvPr id="8" name="object 8"/>
            <p:cNvSpPr/>
            <p:nvPr/>
          </p:nvSpPr>
          <p:spPr>
            <a:xfrm>
              <a:off x="0" y="4583916"/>
              <a:ext cx="9144000" cy="559965"/>
            </a:xfrm>
            <a:custGeom>
              <a:avLst/>
              <a:gdLst/>
              <a:ahLst/>
              <a:cxnLst/>
              <a:rect l="l" t="t" r="r" b="b"/>
              <a:pathLst>
                <a:path w="9144000" h="559435">
                  <a:moveTo>
                    <a:pt x="9144000" y="0"/>
                  </a:moveTo>
                  <a:lnTo>
                    <a:pt x="0" y="0"/>
                  </a:lnTo>
                  <a:lnTo>
                    <a:pt x="0" y="559306"/>
                  </a:lnTo>
                  <a:lnTo>
                    <a:pt x="9144000" y="559306"/>
                  </a:lnTo>
                  <a:lnTo>
                    <a:pt x="9144000" y="0"/>
                  </a:lnTo>
                  <a:close/>
                </a:path>
              </a:pathLst>
            </a:custGeom>
            <a:solidFill>
              <a:srgbClr val="94BF6E"/>
            </a:solidFill>
          </p:spPr>
          <p:txBody>
            <a:bodyPr lIns="0" tIns="0" rIns="0" bIns="0"/>
            <a:lstStyle/>
            <a:p>
              <a:pPr>
                <a:defRPr/>
              </a:pPr>
            </a:p>
          </p:txBody>
        </p:sp>
      </p:grpSp>
      <p:sp>
        <p:nvSpPr>
          <p:cNvPr id="9" name="object 9"/>
          <p:cNvSpPr/>
          <p:nvPr/>
        </p:nvSpPr>
        <p:spPr>
          <a:xfrm>
            <a:off x="7619737" y="178312"/>
            <a:ext cx="1165334" cy="877601"/>
          </a:xfrm>
          <a:prstGeom prst="rect">
            <a:avLst/>
          </a:prstGeom>
          <a:blipFill>
            <a:blip r:embed="rId1" cstate="print"/>
            <a:stretch>
              <a:fillRect/>
            </a:stretch>
          </a:blipFill>
        </p:spPr>
        <p:txBody>
          <a:bodyPr lIns="0" tIns="0" rIns="0" bIns="0"/>
          <a:lstStyle/>
          <a:p>
            <a:pPr>
              <a:defRPr/>
            </a:pPr>
          </a:p>
        </p:txBody>
      </p:sp>
      <p:sp>
        <p:nvSpPr>
          <p:cNvPr id="10" name="object 10"/>
          <p:cNvSpPr txBox="1"/>
          <p:nvPr/>
        </p:nvSpPr>
        <p:spPr>
          <a:xfrm>
            <a:off x="7809479" y="1054361"/>
            <a:ext cx="992985" cy="199028"/>
          </a:xfrm>
          <a:prstGeom prst="rect">
            <a:avLst/>
          </a:prstGeom>
        </p:spPr>
        <p:txBody>
          <a:bodyPr lIns="0" tIns="14223" rIns="0" bIns="0">
            <a:spAutoFit/>
          </a:bodyPr>
          <a:lstStyle/>
          <a:p>
            <a:pPr marL="13970">
              <a:spcBef>
                <a:spcPts val="110"/>
              </a:spcBef>
              <a:defRPr/>
            </a:pPr>
            <a:r>
              <a:rPr sz="600" b="1" spc="-6" dirty="0">
                <a:solidFill>
                  <a:srgbClr val="FEFEFE"/>
                </a:solidFill>
                <a:latin typeface="Arial" panose="020B0604020202020204"/>
                <a:cs typeface="Arial" panose="020B0604020202020204"/>
              </a:rPr>
              <a:t>MAHATMA </a:t>
            </a:r>
            <a:r>
              <a:rPr sz="600" b="1" dirty="0">
                <a:solidFill>
                  <a:srgbClr val="FEFEFE"/>
                </a:solidFill>
                <a:latin typeface="Arial" panose="020B0604020202020204"/>
                <a:cs typeface="Arial" panose="020B0604020202020204"/>
              </a:rPr>
              <a:t>GANDHI</a:t>
            </a:r>
            <a:r>
              <a:rPr sz="600" b="1" spc="-84" dirty="0">
                <a:solidFill>
                  <a:srgbClr val="FEFEFE"/>
                </a:solidFill>
                <a:latin typeface="Arial" panose="020B0604020202020204"/>
                <a:cs typeface="Arial" panose="020B0604020202020204"/>
              </a:rPr>
              <a:t> </a:t>
            </a:r>
            <a:r>
              <a:rPr sz="600" b="1" dirty="0">
                <a:solidFill>
                  <a:srgbClr val="FEFEFE"/>
                </a:solidFill>
                <a:latin typeface="Arial" panose="020B0604020202020204"/>
                <a:cs typeface="Arial" panose="020B0604020202020204"/>
              </a:rPr>
              <a:t>MISSION</a:t>
            </a:r>
            <a:endParaRPr sz="600">
              <a:latin typeface="Arial" panose="020B0604020202020204"/>
              <a:cs typeface="Arial" panose="020B0604020202020204"/>
            </a:endParaRPr>
          </a:p>
        </p:txBody>
      </p:sp>
      <p:sp>
        <p:nvSpPr>
          <p:cNvPr id="11" name="Title 1"/>
          <p:cNvSpPr txBox="1"/>
          <p:nvPr/>
        </p:nvSpPr>
        <p:spPr>
          <a:xfrm>
            <a:off x="229273" y="364375"/>
            <a:ext cx="7771529" cy="3268520"/>
          </a:xfrm>
          <a:prstGeom prst="rect">
            <a:avLst/>
          </a:prstGeom>
        </p:spPr>
        <p:txBody>
          <a:bodyPr lIns="102407" tIns="51203" rIns="102407" bIns="51203">
            <a:norm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lnSpc>
                <a:spcPct val="200000"/>
              </a:lnSpc>
            </a:pP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MGM Institute of Physiotherapy </a:t>
            </a:r>
            <a:b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Aurangabad</a:t>
            </a:r>
            <a:br>
              <a:rPr lang="en-US" sz="3100">
                <a:effectLst>
                  <a:outerShdw blurRad="38100" dist="38100" dir="2700000" algn="tl">
                    <a:srgbClr val="C0C0C0"/>
                  </a:outerShdw>
                </a:effectLst>
                <a:cs typeface="Arial" panose="020B0604020202020204" pitchFamily="34" charset="0"/>
              </a:rPr>
            </a:br>
            <a:endParaRPr lang="en-US" sz="3100">
              <a:effectLst>
                <a:outerShdw blurRad="38100" dist="38100" dir="2700000" algn="tl">
                  <a:srgbClr val="C0C0C0"/>
                </a:outerShdw>
              </a:effectLst>
              <a:latin typeface="Garamond" panose="02020404030301010803" pitchFamily="18" charset="0"/>
            </a:endParaRPr>
          </a:p>
        </p:txBody>
      </p:sp>
      <p:sp>
        <p:nvSpPr>
          <p:cNvPr id="12" name="Subtitle 2"/>
          <p:cNvSpPr txBox="1"/>
          <p:nvPr/>
        </p:nvSpPr>
        <p:spPr>
          <a:xfrm>
            <a:off x="610339" y="4267062"/>
            <a:ext cx="7771530" cy="415498"/>
          </a:xfrm>
          <a:prstGeom prst="rect">
            <a:avLst/>
          </a:prstGeom>
        </p:spPr>
        <p:txBody>
          <a:bodyPr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sz="2700" dirty="0">
                <a:solidFill>
                  <a:schemeClr val="bg1"/>
                </a:solidFill>
                <a:latin typeface="Times New Roman" panose="02020603050405020304" pitchFamily="18" charset="0"/>
                <a:cs typeface="Times New Roman" panose="02020603050405020304" pitchFamily="18" charset="0"/>
              </a:rPr>
              <a:t>Didactic Lecture</a:t>
            </a:r>
            <a:endParaRPr lang="en-US" sz="27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b="0" smtClean="0"/>
              <a:t>Current History:</a:t>
            </a:r>
            <a:br>
              <a:rPr lang="en-US" b="0" smtClean="0"/>
            </a:br>
            <a:r>
              <a:rPr lang="en-US" smtClean="0">
                <a:solidFill>
                  <a:srgbClr val="92D050"/>
                </a:solidFill>
              </a:rPr>
              <a:t>Onset of Symptoms</a:t>
            </a:r>
            <a:endParaRPr lang="en-US" b="0" smtClean="0"/>
          </a:p>
        </p:txBody>
      </p:sp>
      <p:sp>
        <p:nvSpPr>
          <p:cNvPr id="18435" name="Content Placeholder 2"/>
          <p:cNvSpPr>
            <a:spLocks noGrp="1"/>
          </p:cNvSpPr>
          <p:nvPr>
            <p:ph idx="1"/>
          </p:nvPr>
        </p:nvSpPr>
        <p:spPr>
          <a:xfrm>
            <a:off x="457200" y="1524000"/>
            <a:ext cx="6934200" cy="3276600"/>
          </a:xfrm>
        </p:spPr>
        <p:txBody>
          <a:bodyPr>
            <a:normAutofit fontScale="92500" lnSpcReduction="20000"/>
          </a:bodyPr>
          <a:lstStyle/>
          <a:p>
            <a:pPr eaLnBrk="1" hangingPunct="1"/>
            <a:r>
              <a:rPr lang="en-US" smtClean="0"/>
              <a:t>Provides information of the relative stage of injury</a:t>
            </a:r>
            <a:endParaRPr lang="en-US" smtClean="0"/>
          </a:p>
          <a:p>
            <a:pPr lvl="1" eaLnBrk="1" hangingPunct="1"/>
            <a:r>
              <a:rPr lang="en-US" smtClean="0"/>
              <a:t>Acute: 0 to 7 days after injury</a:t>
            </a:r>
            <a:endParaRPr lang="en-US" smtClean="0"/>
          </a:p>
          <a:p>
            <a:pPr lvl="1" eaLnBrk="1" hangingPunct="1"/>
            <a:r>
              <a:rPr lang="en-US" smtClean="0"/>
              <a:t>Sub-acute: 7 days to 7 weeks after injury</a:t>
            </a:r>
            <a:endParaRPr lang="en-US" smtClean="0"/>
          </a:p>
          <a:p>
            <a:pPr lvl="1" eaLnBrk="1" hangingPunct="1"/>
            <a:r>
              <a:rPr lang="en-US" smtClean="0"/>
              <a:t>Chronic: more than 7 weeks after injury</a:t>
            </a:r>
            <a:endParaRPr lang="en-US" smtClean="0"/>
          </a:p>
          <a:p>
            <a:pPr eaLnBrk="1" hangingPunct="1"/>
            <a:r>
              <a:rPr lang="en-US" smtClean="0"/>
              <a:t>Allows the therapist to:</a:t>
            </a:r>
            <a:endParaRPr lang="en-US" smtClean="0"/>
          </a:p>
          <a:p>
            <a:pPr lvl="1" eaLnBrk="1" hangingPunct="1"/>
            <a:r>
              <a:rPr lang="en-US" smtClean="0"/>
              <a:t>identify appropriate intervention</a:t>
            </a:r>
            <a:endParaRPr lang="en-US" smtClean="0"/>
          </a:p>
          <a:p>
            <a:pPr lvl="1" eaLnBrk="1" hangingPunct="1"/>
            <a:r>
              <a:rPr lang="en-US" smtClean="0"/>
              <a:t>prognosticate</a:t>
            </a:r>
            <a:endParaRPr lang="en-US" smtClean="0"/>
          </a:p>
        </p:txBody>
      </p:sp>
      <p:sp>
        <p:nvSpPr>
          <p:cNvPr id="4" name="Content Placeholder 2"/>
          <p:cNvSpPr txBox="1"/>
          <p:nvPr/>
        </p:nvSpPr>
        <p:spPr bwMode="auto">
          <a:xfrm>
            <a:off x="5105400" y="3505200"/>
            <a:ext cx="3733800" cy="3200400"/>
          </a:xfrm>
          <a:prstGeom prst="rect">
            <a:avLst/>
          </a:prstGeom>
          <a:solidFill>
            <a:schemeClr val="accent5">
              <a:lumMod val="50000"/>
            </a:schemeClr>
          </a:solidFill>
          <a:ln w="9525">
            <a:noFill/>
            <a:miter lim="800000"/>
          </a:ln>
          <a:effectLst/>
        </p:spPr>
        <p:txBody>
          <a:bodyPr/>
          <a:lstStyle/>
          <a:p>
            <a:pPr marL="342900" indent="-342900">
              <a:spcBef>
                <a:spcPct val="20000"/>
              </a:spcBef>
              <a:buClr>
                <a:srgbClr val="99CC00"/>
              </a:buClr>
              <a:buSzPct val="150000"/>
              <a:buFontTx/>
              <a:buChar char="•"/>
              <a:defRPr/>
            </a:pPr>
            <a:r>
              <a:rPr lang="en-US" sz="2400" kern="0" dirty="0">
                <a:solidFill>
                  <a:schemeClr val="accent5">
                    <a:lumMod val="10000"/>
                  </a:schemeClr>
                </a:solidFill>
                <a:latin typeface="+mn-lt"/>
                <a:cs typeface="+mn-cs"/>
              </a:rPr>
              <a:t>An insidious onset not related to injury or unusual activity is suspicious</a:t>
            </a:r>
            <a:endParaRPr lang="en-US" sz="2400" kern="0" dirty="0">
              <a:solidFill>
                <a:schemeClr val="accent5">
                  <a:lumMod val="10000"/>
                </a:schemeClr>
              </a:solidFill>
              <a:latin typeface="+mn-lt"/>
              <a:cs typeface="+mn-cs"/>
            </a:endParaRPr>
          </a:p>
          <a:p>
            <a:pPr marL="800100" lvl="1" indent="-342900">
              <a:spcBef>
                <a:spcPct val="20000"/>
              </a:spcBef>
              <a:buClr>
                <a:srgbClr val="99CC00"/>
              </a:buClr>
              <a:buSzPct val="150000"/>
              <a:buFontTx/>
              <a:buChar char="•"/>
              <a:defRPr/>
            </a:pPr>
            <a:r>
              <a:rPr lang="en-US" sz="2000" kern="0" dirty="0">
                <a:solidFill>
                  <a:schemeClr val="accent5">
                    <a:lumMod val="10000"/>
                  </a:schemeClr>
                </a:solidFill>
                <a:latin typeface="+mn-lt"/>
                <a:cs typeface="+mn-cs"/>
              </a:rPr>
              <a:t>Neoplasm</a:t>
            </a:r>
            <a:endParaRPr lang="en-US" sz="2000" kern="0" dirty="0">
              <a:solidFill>
                <a:schemeClr val="accent5">
                  <a:lumMod val="10000"/>
                </a:schemeClr>
              </a:solidFill>
              <a:latin typeface="+mn-lt"/>
              <a:cs typeface="+mn-cs"/>
            </a:endParaRPr>
          </a:p>
          <a:p>
            <a:pPr marL="800100" lvl="1" indent="-342900">
              <a:spcBef>
                <a:spcPct val="20000"/>
              </a:spcBef>
              <a:buClr>
                <a:srgbClr val="99CC00"/>
              </a:buClr>
              <a:buSzPct val="150000"/>
              <a:buFontTx/>
              <a:buChar char="•"/>
              <a:defRPr/>
            </a:pPr>
            <a:r>
              <a:rPr lang="en-US" sz="2000" kern="0" dirty="0">
                <a:solidFill>
                  <a:schemeClr val="accent5">
                    <a:lumMod val="10000"/>
                  </a:schemeClr>
                </a:solidFill>
                <a:latin typeface="+mn-lt"/>
                <a:cs typeface="+mn-cs"/>
              </a:rPr>
              <a:t>Degenerative lesions</a:t>
            </a:r>
            <a:endParaRPr lang="en-US" sz="2000" kern="0" dirty="0">
              <a:solidFill>
                <a:schemeClr val="accent5">
                  <a:lumMod val="10000"/>
                </a:schemeClr>
              </a:solidFill>
              <a:latin typeface="+mn-lt"/>
              <a:cs typeface="+mn-cs"/>
            </a:endParaRPr>
          </a:p>
          <a:p>
            <a:pPr marL="800100" lvl="1" indent="-342900">
              <a:spcBef>
                <a:spcPct val="20000"/>
              </a:spcBef>
              <a:buClr>
                <a:srgbClr val="99CC00"/>
              </a:buClr>
              <a:buSzPct val="150000"/>
              <a:buFontTx/>
              <a:buChar char="•"/>
              <a:defRPr/>
            </a:pPr>
            <a:r>
              <a:rPr lang="en-US" sz="2000" kern="0" dirty="0">
                <a:solidFill>
                  <a:schemeClr val="accent5">
                    <a:lumMod val="10000"/>
                  </a:schemeClr>
                </a:solidFill>
                <a:latin typeface="+mn-lt"/>
                <a:cs typeface="+mn-cs"/>
              </a:rPr>
              <a:t>Lesions due to tissue fatigue</a:t>
            </a:r>
            <a:endParaRPr lang="en-US" sz="2000" kern="0" dirty="0">
              <a:solidFill>
                <a:schemeClr val="accent5">
                  <a:lumMod val="10000"/>
                </a:schemeClr>
              </a:solidFill>
              <a:latin typeface="+mn-lt"/>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1"/>
          <a:srcRect/>
          <a:stretch>
            <a:fillRect/>
          </a:stretch>
        </p:blipFill>
        <p:spPr bwMode="auto">
          <a:xfrm>
            <a:off x="1446213" y="5257800"/>
            <a:ext cx="1677987" cy="1447800"/>
          </a:xfrm>
          <a:prstGeom prst="rect">
            <a:avLst/>
          </a:prstGeom>
          <a:noFill/>
          <a:ln w="9525">
            <a:noFill/>
            <a:miter lim="800000"/>
            <a:headEnd/>
            <a:tailEnd/>
          </a:ln>
        </p:spPr>
      </p:pic>
      <p:pic>
        <p:nvPicPr>
          <p:cNvPr id="19459" name="Picture 3"/>
          <p:cNvPicPr>
            <a:picLocks noChangeAspect="1" noChangeArrowheads="1"/>
          </p:cNvPicPr>
          <p:nvPr/>
        </p:nvPicPr>
        <p:blipFill>
          <a:blip r:embed="rId2"/>
          <a:srcRect/>
          <a:stretch>
            <a:fillRect/>
          </a:stretch>
        </p:blipFill>
        <p:spPr bwMode="auto">
          <a:xfrm>
            <a:off x="1768475" y="2057400"/>
            <a:ext cx="1812925" cy="2286000"/>
          </a:xfrm>
          <a:prstGeom prst="rect">
            <a:avLst/>
          </a:prstGeom>
          <a:noFill/>
          <a:ln w="9525">
            <a:noFill/>
            <a:miter lim="800000"/>
            <a:headEnd/>
            <a:tailEnd/>
          </a:ln>
        </p:spPr>
      </p:pic>
      <p:sp>
        <p:nvSpPr>
          <p:cNvPr id="19460" name="Title 1"/>
          <p:cNvSpPr>
            <a:spLocks noGrp="1"/>
          </p:cNvSpPr>
          <p:nvPr>
            <p:ph type="title"/>
          </p:nvPr>
        </p:nvSpPr>
        <p:spPr/>
        <p:txBody>
          <a:bodyPr>
            <a:normAutofit fontScale="90000"/>
          </a:bodyPr>
          <a:lstStyle/>
          <a:p>
            <a:pPr eaLnBrk="1" hangingPunct="1"/>
            <a:r>
              <a:rPr lang="en-US" b="0" smtClean="0"/>
              <a:t>Current History:</a:t>
            </a:r>
            <a:br>
              <a:rPr lang="en-US" b="0" smtClean="0"/>
            </a:br>
            <a:r>
              <a:rPr lang="en-US" smtClean="0">
                <a:solidFill>
                  <a:srgbClr val="92D050"/>
                </a:solidFill>
              </a:rPr>
              <a:t>Mechanism of Injury</a:t>
            </a:r>
            <a:endParaRPr lang="en-US" smtClean="0"/>
          </a:p>
        </p:txBody>
      </p:sp>
      <p:sp>
        <p:nvSpPr>
          <p:cNvPr id="19461" name="Content Placeholder 2"/>
          <p:cNvSpPr>
            <a:spLocks noGrp="1"/>
          </p:cNvSpPr>
          <p:nvPr>
            <p:ph idx="1"/>
          </p:nvPr>
        </p:nvSpPr>
        <p:spPr>
          <a:xfrm>
            <a:off x="2798763" y="1752600"/>
            <a:ext cx="6165850" cy="4633913"/>
          </a:xfrm>
        </p:spPr>
        <p:txBody>
          <a:bodyPr>
            <a:normAutofit fontScale="85000" lnSpcReduction="10000"/>
          </a:bodyPr>
          <a:lstStyle/>
          <a:p>
            <a:pPr eaLnBrk="1" hangingPunct="1"/>
            <a:r>
              <a:rPr lang="en-US" smtClean="0"/>
              <a:t>Used to formulate diagnosis</a:t>
            </a:r>
            <a:endParaRPr lang="en-US" smtClean="0"/>
          </a:p>
          <a:p>
            <a:pPr eaLnBrk="1" hangingPunct="1"/>
            <a:r>
              <a:rPr lang="en-US" smtClean="0"/>
              <a:t>Direction, position, and nature of the injuring force may provide clues which tissues could have been injured</a:t>
            </a:r>
            <a:endParaRPr lang="en-US" smtClean="0"/>
          </a:p>
          <a:p>
            <a:pPr lvl="1" eaLnBrk="1" hangingPunct="1"/>
            <a:r>
              <a:rPr lang="en-US" smtClean="0"/>
              <a:t>Correlation can be made to the signs and symptoms for interpretation</a:t>
            </a:r>
            <a:endParaRPr lang="en-US" smtClean="0"/>
          </a:p>
          <a:p>
            <a:pPr lvl="1" eaLnBrk="1" hangingPunct="1"/>
            <a:r>
              <a:rPr lang="en-US" smtClean="0"/>
              <a:t>The magnitude of the injuring force and the severity of injury can be compared</a:t>
            </a:r>
            <a:endParaRPr lang="en-US" smtClean="0"/>
          </a:p>
          <a:p>
            <a:pPr eaLnBrk="1" hangingPunct="1"/>
            <a:r>
              <a:rPr lang="en-US" smtClean="0"/>
              <a:t>Take note of unusual injury patterns as these could be a sign of an abnormal tissue status prior to injury</a:t>
            </a:r>
            <a:endParaRPr lang="en-US" smtClean="0"/>
          </a:p>
          <a:p>
            <a:pPr eaLnBrk="1" hangingPunct="1"/>
            <a:endParaRPr lang="en-US" smtClean="0"/>
          </a:p>
          <a:p>
            <a:pPr lvl="1" eaLnBrk="1" hangingPunct="1">
              <a:buFontTx/>
              <a:buNone/>
            </a:pPr>
            <a:endParaRPr lang="en-US" smtClean="0"/>
          </a:p>
        </p:txBody>
      </p:sp>
      <p:pic>
        <p:nvPicPr>
          <p:cNvPr id="19462" name="Picture 2"/>
          <p:cNvPicPr>
            <a:picLocks noChangeAspect="1" noChangeArrowheads="1"/>
          </p:cNvPicPr>
          <p:nvPr/>
        </p:nvPicPr>
        <p:blipFill>
          <a:blip r:embed="rId3"/>
          <a:srcRect/>
          <a:stretch>
            <a:fillRect/>
          </a:stretch>
        </p:blipFill>
        <p:spPr bwMode="auto">
          <a:xfrm>
            <a:off x="304800" y="1676400"/>
            <a:ext cx="1295400" cy="2125663"/>
          </a:xfrm>
          <a:prstGeom prst="rect">
            <a:avLst/>
          </a:prstGeom>
          <a:noFill/>
          <a:ln w="9525">
            <a:noFill/>
            <a:miter lim="800000"/>
            <a:headEnd/>
            <a:tailEnd/>
          </a:ln>
        </p:spPr>
      </p:pic>
      <p:pic>
        <p:nvPicPr>
          <p:cNvPr id="19463" name="Picture 4"/>
          <p:cNvPicPr>
            <a:picLocks noChangeAspect="1" noChangeArrowheads="1"/>
          </p:cNvPicPr>
          <p:nvPr/>
        </p:nvPicPr>
        <p:blipFill>
          <a:blip r:embed="rId4"/>
          <a:srcRect/>
          <a:stretch>
            <a:fillRect/>
          </a:stretch>
        </p:blipFill>
        <p:spPr bwMode="auto">
          <a:xfrm>
            <a:off x="152400" y="3886200"/>
            <a:ext cx="1905000" cy="1676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
        <p:nvSpPr>
          <p:cNvPr id="10" name="Footer Placeholder 9"/>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b="0" smtClean="0"/>
              <a:t>Current History:</a:t>
            </a:r>
            <a:br>
              <a:rPr lang="en-US" b="0" smtClean="0"/>
            </a:br>
            <a:r>
              <a:rPr lang="en-US" smtClean="0">
                <a:solidFill>
                  <a:srgbClr val="92D050"/>
                </a:solidFill>
              </a:rPr>
              <a:t>Progress of Symptoms</a:t>
            </a:r>
            <a:endParaRPr lang="en-US" smtClean="0"/>
          </a:p>
        </p:txBody>
      </p:sp>
      <p:sp>
        <p:nvSpPr>
          <p:cNvPr id="20483" name="Content Placeholder 2"/>
          <p:cNvSpPr>
            <a:spLocks noGrp="1"/>
          </p:cNvSpPr>
          <p:nvPr>
            <p:ph idx="1"/>
          </p:nvPr>
        </p:nvSpPr>
        <p:spPr>
          <a:xfrm>
            <a:off x="1143000" y="1690688"/>
            <a:ext cx="7821613" cy="4938712"/>
          </a:xfrm>
        </p:spPr>
        <p:txBody>
          <a:bodyPr>
            <a:normAutofit fontScale="92500" lnSpcReduction="10000"/>
          </a:bodyPr>
          <a:lstStyle/>
          <a:p>
            <a:pPr eaLnBrk="1" hangingPunct="1"/>
            <a:r>
              <a:rPr lang="en-US" dirty="0" smtClean="0"/>
              <a:t>Inquire if the patient’s symptoms get better, worse, or essentially status quo and in what way/manner</a:t>
            </a:r>
            <a:endParaRPr lang="en-US" dirty="0" smtClean="0"/>
          </a:p>
          <a:p>
            <a:pPr lvl="1" eaLnBrk="1" hangingPunct="1"/>
            <a:r>
              <a:rPr lang="en-US" dirty="0" smtClean="0"/>
              <a:t>Most musculoskeletal injuries get better over time primarily due to the normal healing process (~ 6 weeks)</a:t>
            </a:r>
            <a:endParaRPr lang="en-US" dirty="0" smtClean="0"/>
          </a:p>
          <a:p>
            <a:pPr lvl="1" eaLnBrk="1" hangingPunct="1"/>
            <a:r>
              <a:rPr lang="en-US" dirty="0" smtClean="0"/>
              <a:t>Some disorders may actually get worse over time </a:t>
            </a:r>
            <a:r>
              <a:rPr lang="en-US" dirty="0" smtClean="0">
                <a:sym typeface="Wingdings" panose="05000000000000000000" pitchFamily="2" charset="2"/>
              </a:rPr>
              <a:t> underlying pathology</a:t>
            </a:r>
            <a:endParaRPr lang="en-US" dirty="0" smtClean="0">
              <a:sym typeface="Wingdings" panose="05000000000000000000" pitchFamily="2" charset="2"/>
            </a:endParaRPr>
          </a:p>
          <a:p>
            <a:pPr lvl="2" eaLnBrk="1" hangingPunct="1"/>
            <a:r>
              <a:rPr lang="en-US" sz="1800" dirty="0" smtClean="0">
                <a:sym typeface="Wingdings" panose="05000000000000000000" pitchFamily="2" charset="2"/>
              </a:rPr>
              <a:t>Pain that radiates: extends to include other areas</a:t>
            </a:r>
            <a:endParaRPr lang="en-US" sz="1800" dirty="0" smtClean="0">
              <a:sym typeface="Wingdings" panose="05000000000000000000" pitchFamily="2" charset="2"/>
            </a:endParaRPr>
          </a:p>
          <a:p>
            <a:pPr lvl="2" eaLnBrk="1" hangingPunct="1"/>
            <a:r>
              <a:rPr lang="en-US" sz="1800" dirty="0" smtClean="0">
                <a:sym typeface="Wingdings" panose="05000000000000000000" pitchFamily="2" charset="2"/>
              </a:rPr>
              <a:t>Presence of </a:t>
            </a:r>
            <a:r>
              <a:rPr lang="en-US" sz="1800" dirty="0" err="1" smtClean="0">
                <a:sym typeface="Wingdings" panose="05000000000000000000" pitchFamily="2" charset="2"/>
              </a:rPr>
              <a:t>paresthesia</a:t>
            </a:r>
            <a:r>
              <a:rPr lang="en-US" sz="1800" dirty="0" smtClean="0">
                <a:sym typeface="Wingdings" panose="05000000000000000000" pitchFamily="2" charset="2"/>
              </a:rPr>
              <a:t> following initial pain</a:t>
            </a:r>
            <a:endParaRPr lang="en-US" sz="1800" dirty="0" smtClean="0"/>
          </a:p>
          <a:p>
            <a:pPr eaLnBrk="1" hangingPunct="1"/>
            <a:r>
              <a:rPr lang="en-US" dirty="0" smtClean="0"/>
              <a:t>Prognosis is good is the patient’s symptoms are improving</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2209800" y="838200"/>
            <a:ext cx="5486400" cy="46482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a:ln w="9525">
                  <a:rou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a:rPr>
              <a:t>PAIN</a:t>
            </a:r>
            <a:endParaRPr lang="en-US" sz="3600" kern="10">
              <a:ln w="9525">
                <a:rou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sz="4000" i="1" smtClean="0">
                <a:solidFill>
                  <a:srgbClr val="FF0066"/>
                </a:solidFill>
                <a:latin typeface="Times New Roman" panose="02020603050405020304" pitchFamily="18" charset="0"/>
              </a:rPr>
              <a:t>DEFINITION:</a:t>
            </a:r>
            <a:endParaRPr lang="en-US" sz="4000" i="1" smtClean="0">
              <a:solidFill>
                <a:srgbClr val="FF0066"/>
              </a:solidFill>
              <a:latin typeface="Times New Roman" panose="02020603050405020304" pitchFamily="18" charset="0"/>
            </a:endParaRPr>
          </a:p>
        </p:txBody>
      </p:sp>
      <p:sp>
        <p:nvSpPr>
          <p:cNvPr id="22534" name="Rectangle 3"/>
          <p:cNvSpPr>
            <a:spLocks noGrp="1" noChangeArrowheads="1"/>
          </p:cNvSpPr>
          <p:nvPr>
            <p:ph type="body" idx="1"/>
          </p:nvPr>
        </p:nvSpPr>
        <p:spPr>
          <a:xfrm>
            <a:off x="457200" y="1371600"/>
            <a:ext cx="8229600" cy="4754563"/>
          </a:xfrm>
        </p:spPr>
        <p:txBody>
          <a:bodyPr/>
          <a:lstStyle/>
          <a:p>
            <a:pPr eaLnBrk="1" hangingPunct="1">
              <a:buFontTx/>
              <a:buNone/>
            </a:pPr>
            <a:r>
              <a:rPr lang="en-US" i="1" smtClean="0">
                <a:solidFill>
                  <a:srgbClr val="FF3399"/>
                </a:solidFill>
                <a:latin typeface="Times New Roman" panose="02020603050405020304" pitchFamily="18" charset="0"/>
              </a:rPr>
              <a:t>“Pain is defined as an unpleasant sensation &amp; emotional experience associated with or without actual tissue damage.”</a:t>
            </a:r>
            <a:endParaRPr lang="en-US" i="1" smtClean="0">
              <a:solidFill>
                <a:srgbClr val="FF3399"/>
              </a:solidFill>
              <a:latin typeface="Times New Roman" panose="02020603050405020304" pitchFamily="18" charset="0"/>
            </a:endParaRPr>
          </a:p>
          <a:p>
            <a:pPr eaLnBrk="1" hangingPunct="1">
              <a:buFontTx/>
              <a:buNone/>
            </a:pPr>
            <a:endParaRPr lang="en-US" i="1" smtClean="0">
              <a:solidFill>
                <a:srgbClr val="FF3399"/>
              </a:solidFill>
              <a:latin typeface="Times New Roman" panose="02020603050405020304" pitchFamily="18" charset="0"/>
            </a:endParaRPr>
          </a:p>
          <a:p>
            <a:pPr eaLnBrk="1" hangingPunct="1"/>
            <a:endParaRPr lang="en-US" i="1" smtClean="0">
              <a:solidFill>
                <a:srgbClr val="FF3399"/>
              </a:solidFill>
            </a:endParaRPr>
          </a:p>
        </p:txBody>
      </p:sp>
      <p:pic>
        <p:nvPicPr>
          <p:cNvPr id="22535" name="Picture 4" descr="Fig1[1]"/>
          <p:cNvPicPr>
            <a:picLocks noChangeAspect="1" noChangeArrowheads="1"/>
          </p:cNvPicPr>
          <p:nvPr/>
        </p:nvPicPr>
        <p:blipFill>
          <a:blip r:embed="rId1"/>
          <a:srcRect/>
          <a:stretch>
            <a:fillRect/>
          </a:stretch>
        </p:blipFill>
        <p:spPr bwMode="auto">
          <a:xfrm>
            <a:off x="5791200" y="2743200"/>
            <a:ext cx="2743200" cy="2984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lvl="1" eaLnBrk="1" hangingPunct="1"/>
            <a:endParaRPr lang="en-US" b="1" u="sng" smtClean="0"/>
          </a:p>
          <a:p>
            <a:pPr lvl="1" eaLnBrk="1" hangingPunct="1"/>
            <a:r>
              <a:rPr lang="en-US" b="1" u="sng" smtClean="0"/>
              <a:t>SOCRATES:</a:t>
            </a:r>
            <a:endParaRPr lang="en-US" b="1" u="sng" smtClean="0"/>
          </a:p>
          <a:p>
            <a:pPr lvl="1" eaLnBrk="1" hangingPunct="1"/>
            <a:r>
              <a:rPr lang="en-US" smtClean="0"/>
              <a:t>Site</a:t>
            </a:r>
            <a:endParaRPr lang="en-US" smtClean="0"/>
          </a:p>
          <a:p>
            <a:pPr lvl="1" eaLnBrk="1" hangingPunct="1"/>
            <a:r>
              <a:rPr lang="en-US" smtClean="0"/>
              <a:t>Onset</a:t>
            </a:r>
            <a:endParaRPr lang="en-US" smtClean="0"/>
          </a:p>
          <a:p>
            <a:pPr lvl="1" eaLnBrk="1" hangingPunct="1"/>
            <a:r>
              <a:rPr lang="en-US" smtClean="0"/>
              <a:t>Character</a:t>
            </a:r>
            <a:endParaRPr lang="en-US" smtClean="0"/>
          </a:p>
          <a:p>
            <a:pPr lvl="1" eaLnBrk="1" hangingPunct="1"/>
            <a:r>
              <a:rPr lang="en-US" smtClean="0"/>
              <a:t>Radiation</a:t>
            </a:r>
            <a:endParaRPr lang="en-US" smtClean="0"/>
          </a:p>
          <a:p>
            <a:pPr lvl="1" eaLnBrk="1" hangingPunct="1"/>
            <a:r>
              <a:rPr lang="en-US" smtClean="0"/>
              <a:t>Aggravating factors</a:t>
            </a:r>
            <a:endParaRPr lang="en-US" smtClean="0"/>
          </a:p>
          <a:p>
            <a:pPr lvl="1" eaLnBrk="1" hangingPunct="1"/>
            <a:r>
              <a:rPr lang="en-US" smtClean="0"/>
              <a:t>Timings</a:t>
            </a:r>
            <a:endParaRPr lang="en-US" smtClean="0"/>
          </a:p>
          <a:p>
            <a:pPr lvl="1" eaLnBrk="1" hangingPunct="1"/>
            <a:r>
              <a:rPr lang="en-US" smtClean="0"/>
              <a:t>Exacerbating factors</a:t>
            </a:r>
            <a:endParaRPr lang="en-US" smtClean="0"/>
          </a:p>
          <a:p>
            <a:pPr lvl="1" eaLnBrk="1" hangingPunct="1"/>
            <a:r>
              <a:rPr lang="en-US" smtClean="0"/>
              <a:t>Severity</a:t>
            </a:r>
            <a:endParaRPr lang="en-US" smtClean="0"/>
          </a:p>
          <a:p>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1"/>
          <a:srcRect/>
          <a:stretch>
            <a:fillRect/>
          </a:stretch>
        </p:blipFill>
        <p:spPr bwMode="auto">
          <a:xfrm>
            <a:off x="3505200" y="3581400"/>
            <a:ext cx="4648200" cy="2922588"/>
          </a:xfrm>
          <a:prstGeom prst="rect">
            <a:avLst/>
          </a:prstGeom>
          <a:noFill/>
          <a:ln w="9525">
            <a:noFill/>
            <a:miter lim="800000"/>
            <a:headEnd/>
            <a:tailEnd/>
          </a:ln>
        </p:spPr>
      </p:pic>
      <p:sp>
        <p:nvSpPr>
          <p:cNvPr id="24579" name="Title 1"/>
          <p:cNvSpPr>
            <a:spLocks noGrp="1"/>
          </p:cNvSpPr>
          <p:nvPr>
            <p:ph type="title"/>
          </p:nvPr>
        </p:nvSpPr>
        <p:spPr/>
        <p:txBody>
          <a:bodyPr>
            <a:normAutofit fontScale="90000"/>
          </a:bodyPr>
          <a:lstStyle/>
          <a:p>
            <a:pPr eaLnBrk="1" hangingPunct="1"/>
            <a:r>
              <a:rPr lang="en-US" b="0" smtClean="0"/>
              <a:t>Area and Type of Symptoms:</a:t>
            </a:r>
            <a:br>
              <a:rPr lang="en-US" smtClean="0"/>
            </a:br>
            <a:r>
              <a:rPr lang="en-US" smtClean="0">
                <a:solidFill>
                  <a:srgbClr val="92D050"/>
                </a:solidFill>
              </a:rPr>
              <a:t>Area</a:t>
            </a:r>
            <a:endParaRPr lang="en-US" smtClean="0"/>
          </a:p>
        </p:txBody>
      </p:sp>
      <p:sp>
        <p:nvSpPr>
          <p:cNvPr id="24580" name="Content Placeholder 2"/>
          <p:cNvSpPr>
            <a:spLocks noGrp="1"/>
          </p:cNvSpPr>
          <p:nvPr>
            <p:ph idx="1"/>
          </p:nvPr>
        </p:nvSpPr>
        <p:spPr>
          <a:xfrm>
            <a:off x="838200" y="1600200"/>
            <a:ext cx="7745413" cy="2819400"/>
          </a:xfrm>
        </p:spPr>
        <p:txBody>
          <a:bodyPr/>
          <a:lstStyle/>
          <a:p>
            <a:pPr eaLnBrk="1" hangingPunct="1"/>
            <a:r>
              <a:rPr lang="en-US" sz="2800" smtClean="0"/>
              <a:t>Provides information regarding:</a:t>
            </a:r>
            <a:endParaRPr lang="en-US" sz="2800" smtClean="0"/>
          </a:p>
          <a:p>
            <a:pPr lvl="1" eaLnBrk="1" hangingPunct="1"/>
            <a:r>
              <a:rPr lang="en-US" sz="2400" smtClean="0"/>
              <a:t>Source of the problem</a:t>
            </a:r>
            <a:endParaRPr lang="en-US" sz="2400" smtClean="0"/>
          </a:p>
          <a:p>
            <a:pPr lvl="1" eaLnBrk="1" hangingPunct="1"/>
            <a:r>
              <a:rPr lang="en-US" sz="2400" smtClean="0"/>
              <a:t>Prognosis</a:t>
            </a:r>
            <a:endParaRPr lang="en-US" sz="2400" smtClean="0"/>
          </a:p>
          <a:p>
            <a:pPr eaLnBrk="1" hangingPunct="1"/>
            <a:r>
              <a:rPr lang="en-US" sz="2800" smtClean="0"/>
              <a:t>Used as baseline measure when monitoring treatment effects</a:t>
            </a:r>
            <a:endParaRPr lang="en-US" sz="2800" smtClean="0"/>
          </a:p>
          <a:p>
            <a:pPr eaLnBrk="1" hangingPunct="1"/>
            <a:endParaRPr lang="en-US" smtClean="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br>
              <a:rPr lang="en-US" sz="3200" smtClean="0"/>
            </a:br>
            <a:r>
              <a:rPr lang="en-US" sz="3200" smtClean="0"/>
              <a:t>AREA AND TYPE OF SYMPTOMS</a:t>
            </a:r>
            <a:endParaRPr lang="en-US" sz="3200" smtClean="0"/>
          </a:p>
        </p:txBody>
      </p:sp>
      <p:sp>
        <p:nvSpPr>
          <p:cNvPr id="25603" name="Content Placeholder 2"/>
          <p:cNvSpPr>
            <a:spLocks noGrp="1"/>
          </p:cNvSpPr>
          <p:nvPr>
            <p:ph idx="1"/>
          </p:nvPr>
        </p:nvSpPr>
        <p:spPr>
          <a:xfrm>
            <a:off x="2798763" y="1676400"/>
            <a:ext cx="6165850" cy="4038600"/>
          </a:xfrm>
        </p:spPr>
        <p:txBody>
          <a:bodyPr/>
          <a:lstStyle/>
          <a:p>
            <a:pPr eaLnBrk="1" hangingPunct="1"/>
            <a:r>
              <a:rPr lang="en-US" sz="2800" smtClean="0"/>
              <a:t>May employ a body chart</a:t>
            </a:r>
            <a:endParaRPr lang="en-US" sz="2800" smtClean="0"/>
          </a:p>
          <a:p>
            <a:pPr lvl="1" eaLnBrk="1" hangingPunct="1"/>
            <a:r>
              <a:rPr lang="en-US" sz="2400" smtClean="0"/>
              <a:t>Identify areas and types of symptoms</a:t>
            </a:r>
            <a:endParaRPr lang="en-US" sz="2400" smtClean="0"/>
          </a:p>
          <a:p>
            <a:pPr lvl="1" eaLnBrk="1" hangingPunct="1"/>
            <a:r>
              <a:rPr lang="en-US" sz="2400" smtClean="0"/>
              <a:t>Initial determination of the relationship between the symptomatic areas</a:t>
            </a:r>
            <a:endParaRPr lang="en-US" sz="2800" smtClean="0"/>
          </a:p>
          <a:p>
            <a:pPr lvl="1" eaLnBrk="1" hangingPunct="1"/>
            <a:endParaRPr lang="en-US" sz="2800" smtClean="0"/>
          </a:p>
          <a:p>
            <a:pPr eaLnBrk="1" hangingPunct="1">
              <a:buFontTx/>
              <a:buNone/>
            </a:pPr>
            <a:endParaRPr lang="en-US" smtClean="0"/>
          </a:p>
        </p:txBody>
      </p:sp>
      <p:sp>
        <p:nvSpPr>
          <p:cNvPr id="25604" name="Oval 4"/>
          <p:cNvSpPr>
            <a:spLocks noChangeArrowheads="1"/>
          </p:cNvSpPr>
          <p:nvPr/>
        </p:nvSpPr>
        <p:spPr bwMode="auto">
          <a:xfrm>
            <a:off x="1752600" y="3200400"/>
            <a:ext cx="533400" cy="304800"/>
          </a:xfrm>
          <a:prstGeom prst="ellipse">
            <a:avLst/>
          </a:prstGeom>
          <a:noFill/>
          <a:ln w="28575" algn="ctr">
            <a:solidFill>
              <a:srgbClr val="FF0000"/>
            </a:solidFill>
            <a:round/>
          </a:ln>
        </p:spPr>
        <p:txBody>
          <a:bodyPr/>
          <a:lstStyle/>
          <a:p>
            <a:pPr algn="r"/>
            <a:endParaRPr lang="en-US" sz="1000" b="1">
              <a:solidFill>
                <a:schemeClr val="bg1"/>
              </a:solidFill>
            </a:endParaRPr>
          </a:p>
        </p:txBody>
      </p:sp>
      <p:sp>
        <p:nvSpPr>
          <p:cNvPr id="25605" name="Oval 5"/>
          <p:cNvSpPr>
            <a:spLocks noChangeArrowheads="1"/>
          </p:cNvSpPr>
          <p:nvPr/>
        </p:nvSpPr>
        <p:spPr bwMode="auto">
          <a:xfrm>
            <a:off x="838200" y="4572000"/>
            <a:ext cx="228600" cy="228600"/>
          </a:xfrm>
          <a:prstGeom prst="ellipse">
            <a:avLst/>
          </a:prstGeom>
          <a:noFill/>
          <a:ln w="28575" algn="ctr">
            <a:solidFill>
              <a:srgbClr val="FF0000"/>
            </a:solidFill>
            <a:round/>
          </a:ln>
        </p:spPr>
        <p:txBody>
          <a:bodyPr/>
          <a:lstStyle/>
          <a:p>
            <a:pPr algn="r"/>
            <a:endParaRPr lang="en-US" sz="1000" b="1">
              <a:solidFill>
                <a:schemeClr val="bg1"/>
              </a:solidFill>
            </a:endParaRPr>
          </a:p>
        </p:txBody>
      </p:sp>
      <p:pic>
        <p:nvPicPr>
          <p:cNvPr id="25606" name="Picture 3"/>
          <p:cNvPicPr>
            <a:picLocks noChangeAspect="1" noChangeArrowheads="1"/>
          </p:cNvPicPr>
          <p:nvPr/>
        </p:nvPicPr>
        <p:blipFill>
          <a:blip r:embed="rId1"/>
          <a:srcRect/>
          <a:stretch>
            <a:fillRect/>
          </a:stretch>
        </p:blipFill>
        <p:spPr bwMode="auto">
          <a:xfrm>
            <a:off x="533400" y="1905000"/>
            <a:ext cx="2265363" cy="4114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304800"/>
            <a:ext cx="8229600" cy="533400"/>
          </a:xfrm>
        </p:spPr>
        <p:txBody>
          <a:bodyPr>
            <a:normAutofit fontScale="90000"/>
          </a:bodyPr>
          <a:lstStyle/>
          <a:p>
            <a:pPr eaLnBrk="1" hangingPunct="1"/>
            <a:r>
              <a:rPr lang="en-US" sz="3200" smtClean="0">
                <a:solidFill>
                  <a:srgbClr val="CC0066"/>
                </a:solidFill>
                <a:latin typeface="Times New Roman" panose="02020603050405020304" pitchFamily="18" charset="0"/>
              </a:rPr>
              <a:t>LOCALIZING PAIN SYMPTOMS:</a:t>
            </a:r>
            <a:endParaRPr lang="en-US" sz="3200" smtClean="0">
              <a:solidFill>
                <a:srgbClr val="CC0066"/>
              </a:solidFill>
              <a:latin typeface="Times New Roman" panose="02020603050405020304" pitchFamily="18" charset="0"/>
            </a:endParaRPr>
          </a:p>
        </p:txBody>
      </p:sp>
      <p:sp>
        <p:nvSpPr>
          <p:cNvPr id="26630" name="Rectangle 3"/>
          <p:cNvSpPr>
            <a:spLocks noGrp="1" noChangeArrowheads="1"/>
          </p:cNvSpPr>
          <p:nvPr>
            <p:ph type="body" idx="1"/>
          </p:nvPr>
        </p:nvSpPr>
        <p:spPr>
          <a:xfrm>
            <a:off x="457200" y="1219200"/>
            <a:ext cx="8229600" cy="4525963"/>
          </a:xfrm>
        </p:spPr>
        <p:txBody>
          <a:bodyPr/>
          <a:lstStyle/>
          <a:p>
            <a:pPr marL="609600" indent="-609600" eaLnBrk="1" hangingPunct="1">
              <a:buFontTx/>
              <a:buAutoNum type="arabicPeriod"/>
            </a:pPr>
            <a:r>
              <a:rPr lang="en-US" smtClean="0">
                <a:latin typeface="Times New Roman" panose="02020603050405020304" pitchFamily="18" charset="0"/>
              </a:rPr>
              <a:t>PAIN DRAWINGS:</a:t>
            </a:r>
            <a:endParaRPr lang="en-US" smtClean="0">
              <a:latin typeface="Times New Roman" panose="02020603050405020304" pitchFamily="18" charset="0"/>
            </a:endParaRPr>
          </a:p>
        </p:txBody>
      </p:sp>
      <p:pic>
        <p:nvPicPr>
          <p:cNvPr id="26631" name="Picture 4" descr="0250160209001[1]"/>
          <p:cNvPicPr>
            <a:picLocks noChangeAspect="1" noChangeArrowheads="1"/>
          </p:cNvPicPr>
          <p:nvPr/>
        </p:nvPicPr>
        <p:blipFill>
          <a:blip r:embed="rId1"/>
          <a:srcRect/>
          <a:stretch>
            <a:fillRect/>
          </a:stretch>
        </p:blipFill>
        <p:spPr bwMode="auto">
          <a:xfrm>
            <a:off x="3657600" y="0"/>
            <a:ext cx="5029200" cy="7010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lang="en-US" sz="4000" smtClean="0"/>
              <a:t>Use diagram to have child locate pain</a:t>
            </a:r>
            <a:endParaRPr lang="en-US" sz="4000" smtClean="0"/>
          </a:p>
        </p:txBody>
      </p:sp>
      <p:pic>
        <p:nvPicPr>
          <p:cNvPr id="27654" name="Picture 3" descr="Body outlines"/>
          <p:cNvPicPr>
            <a:picLocks noGrp="1" noChangeAspect="1" noChangeArrowheads="1"/>
          </p:cNvPicPr>
          <p:nvPr>
            <p:ph type="body" idx="1"/>
          </p:nvPr>
        </p:nvPicPr>
        <p:blipFill>
          <a:blip r:embed="rId1"/>
          <a:srcRect l="6667" t="12222" r="10834" b="7777"/>
          <a:stretch>
            <a:fillRect/>
          </a:stretch>
        </p:blipFill>
        <p:spPr>
          <a:xfrm>
            <a:off x="1554163" y="1600200"/>
            <a:ext cx="6034087" cy="4525963"/>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762000"/>
            <a:ext cx="7312025" cy="2133600"/>
          </a:xfrm>
          <a:noFill/>
        </p:spPr>
        <p:txBody>
          <a:bodyPr>
            <a:normAutofit fontScale="90000"/>
          </a:bodyPr>
          <a:lstStyle/>
          <a:p>
            <a:pPr eaLnBrk="1" hangingPunct="1">
              <a:defRPr/>
            </a:pPr>
            <a:br>
              <a:rPr lang="en-US" dirty="0" smtClean="0"/>
            </a:br>
            <a:r>
              <a:rPr lang="en-US" dirty="0" smtClean="0">
                <a:effectLst>
                  <a:outerShdw blurRad="38100" dist="38100" dir="2700000" algn="tl">
                    <a:srgbClr val="000000">
                      <a:alpha val="43137"/>
                    </a:srgbClr>
                  </a:outerShdw>
                </a:effectLst>
                <a:latin typeface="Arial Black" panose="020B0A04020102020204" pitchFamily="34" charset="0"/>
              </a:rPr>
              <a:t>Introduction to Musculoskeletal/</a:t>
            </a:r>
            <a:br>
              <a:rPr lang="en-US" dirty="0" smtClean="0">
                <a:effectLst>
                  <a:outerShdw blurRad="38100" dist="38100" dir="2700000" algn="tl">
                    <a:srgbClr val="000000">
                      <a:alpha val="43137"/>
                    </a:srgbClr>
                  </a:outerShdw>
                </a:effectLst>
                <a:latin typeface="Arial Black" panose="020B0A04020102020204" pitchFamily="34" charset="0"/>
              </a:rPr>
            </a:br>
            <a:r>
              <a:rPr lang="en-US" dirty="0" smtClean="0">
                <a:effectLst>
                  <a:outerShdw blurRad="38100" dist="38100" dir="2700000" algn="tl">
                    <a:srgbClr val="000000">
                      <a:alpha val="43137"/>
                    </a:srgbClr>
                  </a:outerShdw>
                </a:effectLst>
                <a:latin typeface="Arial Black" panose="020B0A04020102020204" pitchFamily="34" charset="0"/>
              </a:rPr>
              <a:t>Orthopedic Assessment</a:t>
            </a:r>
            <a:endParaRPr lang="en-US" dirty="0">
              <a:effectLst>
                <a:outerShdw blurRad="38100" dist="38100" dir="2700000" algn="tl">
                  <a:srgbClr val="000000">
                    <a:alpha val="43137"/>
                  </a:srgbClr>
                </a:outerShdw>
              </a:effectLst>
              <a:latin typeface="Arial Black" panose="020B0A04020102020204" pitchFamily="34" charset="0"/>
            </a:endParaRPr>
          </a:p>
        </p:txBody>
      </p:sp>
      <p:pic>
        <p:nvPicPr>
          <p:cNvPr id="5123" name="Picture 2"/>
          <p:cNvPicPr>
            <a:picLocks noChangeAspect="1" noChangeArrowheads="1"/>
          </p:cNvPicPr>
          <p:nvPr/>
        </p:nvPicPr>
        <p:blipFill>
          <a:blip r:embed="rId1"/>
          <a:srcRect/>
          <a:stretch>
            <a:fillRect/>
          </a:stretch>
        </p:blipFill>
        <p:spPr bwMode="auto">
          <a:xfrm>
            <a:off x="5486400" y="3048000"/>
            <a:ext cx="2362200" cy="990600"/>
          </a:xfrm>
          <a:prstGeom prst="rect">
            <a:avLst/>
          </a:prstGeom>
          <a:noFill/>
          <a:ln w="9525" algn="ctr">
            <a:noFill/>
            <a:miter lim="800000"/>
            <a:headEnd/>
            <a:tailEnd/>
          </a:ln>
        </p:spPr>
      </p:pic>
      <p:pic>
        <p:nvPicPr>
          <p:cNvPr id="5124" name="Picture 3"/>
          <p:cNvPicPr>
            <a:picLocks noChangeAspect="1" noChangeArrowheads="1"/>
          </p:cNvPicPr>
          <p:nvPr/>
        </p:nvPicPr>
        <p:blipFill>
          <a:blip r:embed="rId2"/>
          <a:srcRect/>
          <a:stretch>
            <a:fillRect/>
          </a:stretch>
        </p:blipFill>
        <p:spPr bwMode="auto">
          <a:xfrm>
            <a:off x="3810000" y="3048000"/>
            <a:ext cx="1457325" cy="990600"/>
          </a:xfrm>
          <a:prstGeom prst="rect">
            <a:avLst/>
          </a:prstGeom>
          <a:noFill/>
          <a:ln w="9525" algn="ctr">
            <a:noFill/>
            <a:miter lim="800000"/>
            <a:headEnd/>
            <a:tailEnd/>
          </a:ln>
        </p:spPr>
      </p:pic>
      <p:pic>
        <p:nvPicPr>
          <p:cNvPr id="5125" name="Picture 4"/>
          <p:cNvPicPr>
            <a:picLocks noChangeAspect="1" noChangeArrowheads="1"/>
          </p:cNvPicPr>
          <p:nvPr/>
        </p:nvPicPr>
        <p:blipFill>
          <a:blip r:embed="rId3"/>
          <a:srcRect/>
          <a:stretch>
            <a:fillRect/>
          </a:stretch>
        </p:blipFill>
        <p:spPr bwMode="auto">
          <a:xfrm>
            <a:off x="2362200" y="3048000"/>
            <a:ext cx="1295400" cy="990600"/>
          </a:xfrm>
          <a:prstGeom prst="rect">
            <a:avLst/>
          </a:prstGeom>
          <a:noFill/>
          <a:ln w="9525" algn="ctr">
            <a:noFill/>
            <a:miter lim="800000"/>
            <a:headEnd/>
            <a:tailEnd/>
          </a:ln>
        </p:spPr>
      </p:pic>
      <p:pic>
        <p:nvPicPr>
          <p:cNvPr id="5126" name="Picture 5"/>
          <p:cNvPicPr>
            <a:picLocks noChangeAspect="1" noChangeArrowheads="1"/>
          </p:cNvPicPr>
          <p:nvPr/>
        </p:nvPicPr>
        <p:blipFill>
          <a:blip r:embed="rId4"/>
          <a:srcRect/>
          <a:stretch>
            <a:fillRect/>
          </a:stretch>
        </p:blipFill>
        <p:spPr bwMode="auto">
          <a:xfrm>
            <a:off x="1343025" y="3048000"/>
            <a:ext cx="866775" cy="990600"/>
          </a:xfrm>
          <a:prstGeom prst="rect">
            <a:avLst/>
          </a:prstGeom>
          <a:noFill/>
          <a:ln w="9525" algn="ctr">
            <a:noFill/>
            <a:miter lim="800000"/>
            <a:headEnd/>
            <a:tailEnd/>
          </a:ln>
        </p:spPr>
      </p:pic>
      <p:sp>
        <p:nvSpPr>
          <p:cNvPr id="7" name="TextBox 6"/>
          <p:cNvSpPr txBox="1"/>
          <p:nvPr/>
        </p:nvSpPr>
        <p:spPr>
          <a:xfrm>
            <a:off x="990600" y="4876800"/>
            <a:ext cx="4724400" cy="1630045"/>
          </a:xfrm>
          <a:prstGeom prst="rect">
            <a:avLst/>
          </a:prstGeom>
          <a:noFill/>
        </p:spPr>
        <p:txBody>
          <a:bodyPr wrap="square" rtlCol="0">
            <a:spAutoFit/>
          </a:bodyPr>
          <a:lstStyle/>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Dr. surendra Wani </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Dept. Of Musculoskeletal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MGM Institute Of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Chh. Sambhajinagar</a:t>
            </a:r>
            <a:endParaRPr lang="en-US" sz="2000" b="1" dirty="0">
              <a:latin typeface="Algerian" panose="04020705040A02060702" pitchFamily="82" charset="0"/>
              <a:cs typeface="Algerian" panose="04020705040A02060702" pitchFamily="82" charset="0"/>
              <a:sym typeface="+mn-ea"/>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pPr eaLnBrk="1" hangingPunct="1"/>
            <a:r>
              <a:rPr lang="en-US" smtClean="0"/>
              <a:t>Burn patient’s drawing</a:t>
            </a:r>
            <a:endParaRPr lang="en-US" smtClean="0"/>
          </a:p>
        </p:txBody>
      </p:sp>
      <p:pic>
        <p:nvPicPr>
          <p:cNvPr id="28678" name="Picture 3" descr="Evelyn Burns"/>
          <p:cNvPicPr>
            <a:picLocks noGrp="1" noChangeAspect="1" noChangeArrowheads="1"/>
          </p:cNvPicPr>
          <p:nvPr>
            <p:ph type="body" idx="1"/>
          </p:nvPr>
        </p:nvPicPr>
        <p:blipFill>
          <a:blip r:embed="rId1"/>
          <a:srcRect t="5861" b="7692"/>
          <a:stretch>
            <a:fillRect/>
          </a:stretch>
        </p:blipFill>
        <p:spPr>
          <a:xfrm>
            <a:off x="1554163" y="1600200"/>
            <a:ext cx="6034087" cy="4525963"/>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Onset</a:t>
            </a:r>
            <a:endParaRPr lang="en-US" smtClean="0"/>
          </a:p>
        </p:txBody>
      </p:sp>
      <p:sp>
        <p:nvSpPr>
          <p:cNvPr id="29699" name="Content Placeholder 2"/>
          <p:cNvSpPr>
            <a:spLocks noGrp="1"/>
          </p:cNvSpPr>
          <p:nvPr>
            <p:ph idx="1"/>
          </p:nvPr>
        </p:nvSpPr>
        <p:spPr/>
        <p:txBody>
          <a:bodyPr/>
          <a:lstStyle/>
          <a:p>
            <a:r>
              <a:rPr lang="en-US" smtClean="0"/>
              <a:t>Gradual</a:t>
            </a:r>
            <a:endParaRPr lang="en-US" smtClean="0"/>
          </a:p>
          <a:p>
            <a:r>
              <a:rPr lang="en-US" smtClean="0"/>
              <a:t>Sudden</a:t>
            </a:r>
            <a:endParaRPr lang="en-US" smtClean="0"/>
          </a:p>
          <a:p>
            <a:r>
              <a:rPr lang="en-US" smtClean="0"/>
              <a:t>insidious</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b="0" smtClean="0"/>
              <a:t>Type of Symptoms:</a:t>
            </a:r>
            <a:br>
              <a:rPr lang="en-US" smtClean="0"/>
            </a:br>
            <a:r>
              <a:rPr lang="en-US" smtClean="0"/>
              <a:t>character/</a:t>
            </a:r>
            <a:r>
              <a:rPr lang="en-US" smtClean="0">
                <a:solidFill>
                  <a:srgbClr val="92D050"/>
                </a:solidFill>
              </a:rPr>
              <a:t>Quality</a:t>
            </a:r>
            <a:endParaRPr lang="en-US" smtClean="0"/>
          </a:p>
        </p:txBody>
      </p:sp>
      <p:sp>
        <p:nvSpPr>
          <p:cNvPr id="30723" name="Content Placeholder 2"/>
          <p:cNvSpPr>
            <a:spLocks noGrp="1"/>
          </p:cNvSpPr>
          <p:nvPr>
            <p:ph idx="1"/>
          </p:nvPr>
        </p:nvSpPr>
        <p:spPr>
          <a:xfrm>
            <a:off x="381000" y="1676400"/>
            <a:ext cx="8583613" cy="4038600"/>
          </a:xfrm>
        </p:spPr>
        <p:txBody>
          <a:bodyPr/>
          <a:lstStyle/>
          <a:p>
            <a:pPr eaLnBrk="1" hangingPunct="1"/>
            <a:r>
              <a:rPr lang="en-US" smtClean="0"/>
              <a:t>Refers to the description of pain</a:t>
            </a:r>
            <a:endParaRPr lang="en-US" smtClean="0"/>
          </a:p>
          <a:p>
            <a:pPr lvl="1" eaLnBrk="1" hangingPunct="1"/>
            <a:r>
              <a:rPr lang="en-US" smtClean="0"/>
              <a:t>Interprets pain based on the pathology or structures involved </a:t>
            </a:r>
            <a:endParaRPr lang="en-US" smtClean="0"/>
          </a:p>
          <a:p>
            <a:pPr eaLnBrk="1" hangingPunct="1"/>
            <a:r>
              <a:rPr lang="en-US" smtClean="0"/>
              <a:t>Indicates the severity of the pain experience</a:t>
            </a:r>
            <a:endParaRPr lang="en-US" smtClean="0"/>
          </a:p>
          <a:p>
            <a:pPr lvl="1" eaLnBrk="1" hangingPunct="1"/>
            <a:r>
              <a:rPr lang="en-US" smtClean="0"/>
              <a:t>As part of a disability questionnaire</a:t>
            </a:r>
            <a:endParaRPr lang="en-US" smtClean="0"/>
          </a:p>
          <a:p>
            <a:pPr eaLnBrk="1" hangingPunct="1">
              <a:buFontTx/>
              <a:buNone/>
            </a:pPr>
            <a:endParaRPr lang="en-US" smtClean="0"/>
          </a:p>
          <a:p>
            <a:pPr eaLnBrk="1" hangingPunct="1"/>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nvPr>
        </p:nvGraphicFramePr>
        <p:xfrm>
          <a:off x="914400" y="1447800"/>
          <a:ext cx="8229600" cy="4783774"/>
        </p:xfrm>
        <a:graphic>
          <a:graphicData uri="http://schemas.openxmlformats.org/drawingml/2006/table">
            <a:tbl>
              <a:tblPr/>
              <a:tblGrid>
                <a:gridCol w="4114800"/>
                <a:gridCol w="4114800"/>
              </a:tblGrid>
              <a:tr h="565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1" i="0" u="none" strike="noStrike" cap="none" normalizeH="0" baseline="0" dirty="0" smtClean="0">
                          <a:ln>
                            <a:noFill/>
                          </a:ln>
                          <a:solidFill>
                            <a:schemeClr val="tx1"/>
                          </a:solidFill>
                          <a:effectLst/>
                          <a:latin typeface="Arial" panose="020B0604020202020204" pitchFamily="34" charset="0"/>
                        </a:rPr>
                        <a:t>Type of pain</a:t>
                      </a:r>
                      <a:endParaRPr kumimoji="0" lang="en-US" sz="24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1" i="0" u="none" strike="noStrike" cap="none" normalizeH="0" baseline="0" smtClean="0">
                          <a:ln>
                            <a:noFill/>
                          </a:ln>
                          <a:solidFill>
                            <a:schemeClr val="tx1"/>
                          </a:solidFill>
                          <a:effectLst/>
                          <a:latin typeface="Arial" panose="020B0604020202020204" pitchFamily="34" charset="0"/>
                        </a:rPr>
                        <a:t>Possible structure</a:t>
                      </a:r>
                      <a:endParaRPr kumimoji="0" lang="en-US" sz="2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Cramping, dull, aching</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Muscle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Sharp shooting</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Nerve root</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Sharp, bright, lightning type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Nerve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Burning, pressure like, stinging, aching</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Sympathetic nerve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Deep nagging dull</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Bone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dirty="0" smtClean="0">
                          <a:ln>
                            <a:noFill/>
                          </a:ln>
                          <a:solidFill>
                            <a:schemeClr val="tx1"/>
                          </a:solidFill>
                          <a:effectLst/>
                          <a:latin typeface="Arial" panose="020B0604020202020204" pitchFamily="34" charset="0"/>
                        </a:rPr>
                        <a:t>Sharp severe intolerable</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Fracture </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smtClean="0">
                          <a:ln>
                            <a:noFill/>
                          </a:ln>
                          <a:solidFill>
                            <a:schemeClr val="tx1"/>
                          </a:solidFill>
                          <a:effectLst/>
                          <a:latin typeface="Arial" panose="020B0604020202020204" pitchFamily="34" charset="0"/>
                        </a:rPr>
                        <a:t>Throbbing diffuse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pPr>
                      <a:r>
                        <a:rPr kumimoji="0" lang="en-US" sz="2400" b="0" i="0" u="none" strike="noStrike" cap="none" normalizeH="0" baseline="0" dirty="0" smtClean="0">
                          <a:ln>
                            <a:noFill/>
                          </a:ln>
                          <a:solidFill>
                            <a:schemeClr val="tx1"/>
                          </a:solidFill>
                          <a:effectLst/>
                          <a:latin typeface="Arial" panose="020B0604020202020204" pitchFamily="34" charset="0"/>
                        </a:rPr>
                        <a:t>Vasculature </a:t>
                      </a: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3B08F5E6-B618-441F-82E6-045B94149192}" type="slidenum">
              <a:rPr lang="en-US" smtClean="0"/>
            </a:fld>
            <a:endParaRPr lang="en-US"/>
          </a:p>
        </p:txBody>
      </p:sp>
      <p:sp>
        <p:nvSpPr>
          <p:cNvPr id="5" name="Footer Placeholder 4"/>
          <p:cNvSpPr>
            <a:spLocks noGrp="1"/>
          </p:cNvSpPr>
          <p:nvPr>
            <p:ph type="ftr" sz="quarter" idx="11"/>
          </p:nvPr>
        </p:nvSpPr>
        <p:spPr/>
        <p:txBody>
          <a:bodyPr/>
          <a:lstStyle/>
          <a:p>
            <a:pPr>
              <a:defRPr/>
            </a:pPr>
            <a:r>
              <a:rPr lang="en-US" smtClean="0"/>
              <a:t>SKW</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b="0" smtClean="0"/>
              <a:t>Area and Type of Symptoms:</a:t>
            </a:r>
            <a:br>
              <a:rPr lang="en-US" smtClean="0"/>
            </a:br>
            <a:r>
              <a:rPr lang="en-US" smtClean="0">
                <a:solidFill>
                  <a:srgbClr val="92D050"/>
                </a:solidFill>
              </a:rPr>
              <a:t>Intensity</a:t>
            </a:r>
            <a:endParaRPr lang="en-US" smtClean="0"/>
          </a:p>
        </p:txBody>
      </p:sp>
      <p:sp>
        <p:nvSpPr>
          <p:cNvPr id="32771" name="Content Placeholder 2"/>
          <p:cNvSpPr>
            <a:spLocks noGrp="1"/>
          </p:cNvSpPr>
          <p:nvPr>
            <p:ph idx="1"/>
          </p:nvPr>
        </p:nvSpPr>
        <p:spPr>
          <a:xfrm>
            <a:off x="381000" y="1524000"/>
            <a:ext cx="8507413" cy="4038600"/>
          </a:xfrm>
        </p:spPr>
        <p:txBody>
          <a:bodyPr>
            <a:normAutofit fontScale="92500" lnSpcReduction="10000"/>
          </a:bodyPr>
          <a:lstStyle/>
          <a:p>
            <a:pPr eaLnBrk="1" hangingPunct="1"/>
            <a:r>
              <a:rPr lang="en-US" smtClean="0"/>
              <a:t>Rating severity of the symptoms based on a scale</a:t>
            </a:r>
            <a:endParaRPr lang="en-US" smtClean="0"/>
          </a:p>
          <a:p>
            <a:pPr lvl="1" eaLnBrk="1" hangingPunct="1"/>
            <a:r>
              <a:rPr lang="en-US" smtClean="0"/>
              <a:t>Usually range from 0 (no pain) to 5/10 (severe pain)</a:t>
            </a:r>
            <a:endParaRPr lang="en-US" smtClean="0"/>
          </a:p>
          <a:p>
            <a:pPr lvl="1" eaLnBrk="1" hangingPunct="1"/>
            <a:r>
              <a:rPr lang="en-US" smtClean="0"/>
              <a:t>Visual Analogue Scale: a 10-cm line with pain descriptors at each end (“no pain” to “pain as bad as it could be”)</a:t>
            </a:r>
            <a:endParaRPr lang="en-US" smtClean="0"/>
          </a:p>
          <a:p>
            <a:pPr eaLnBrk="1" hangingPunct="1"/>
            <a:r>
              <a:rPr lang="en-US" smtClean="0"/>
              <a:t>May assist in determining prognosis</a:t>
            </a:r>
            <a:endParaRPr lang="en-US" smtClean="0"/>
          </a:p>
          <a:p>
            <a:pPr eaLnBrk="1" hangingPunct="1"/>
            <a:r>
              <a:rPr lang="en-US" smtClean="0"/>
              <a:t>May be a reliable indicator of progress as the patient is providing information regarding the pain experience</a:t>
            </a:r>
            <a:endParaRPr lang="en-US" smtClean="0"/>
          </a:p>
        </p:txBody>
      </p:sp>
      <p:pic>
        <p:nvPicPr>
          <p:cNvPr id="1027" name="Picture 3"/>
          <p:cNvPicPr>
            <a:picLocks noChangeAspect="1" noChangeArrowheads="1"/>
          </p:cNvPicPr>
          <p:nvPr/>
        </p:nvPicPr>
        <p:blipFill>
          <a:blip r:embed="rId1"/>
          <a:srcRect/>
          <a:stretch>
            <a:fillRect/>
          </a:stretch>
        </p:blipFill>
        <p:spPr bwMode="auto">
          <a:xfrm>
            <a:off x="838200" y="4419600"/>
            <a:ext cx="7391400" cy="2209800"/>
          </a:xfrm>
          <a:prstGeom prst="rect">
            <a:avLst/>
          </a:prstGeom>
          <a:noFill/>
          <a:ln w="57150">
            <a:solidFill>
              <a:schemeClr val="accent6"/>
            </a:solid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457200" y="274638"/>
            <a:ext cx="8229600" cy="792162"/>
          </a:xfrm>
        </p:spPr>
        <p:txBody>
          <a:bodyPr/>
          <a:lstStyle/>
          <a:p>
            <a:pPr eaLnBrk="1" hangingPunct="1"/>
            <a:r>
              <a:rPr lang="en-US" sz="3200" u="sng" smtClean="0">
                <a:solidFill>
                  <a:srgbClr val="CC0066"/>
                </a:solidFill>
              </a:rPr>
              <a:t>PAIN MEASUREMENT:</a:t>
            </a:r>
            <a:endParaRPr lang="en-US" sz="3200" u="sng" smtClean="0">
              <a:solidFill>
                <a:srgbClr val="CC0066"/>
              </a:solidFill>
            </a:endParaRPr>
          </a:p>
        </p:txBody>
      </p:sp>
      <p:sp>
        <p:nvSpPr>
          <p:cNvPr id="33798" name="Rectangle 3"/>
          <p:cNvSpPr>
            <a:spLocks noGrp="1" noChangeArrowheads="1"/>
          </p:cNvSpPr>
          <p:nvPr>
            <p:ph type="body" idx="1"/>
          </p:nvPr>
        </p:nvSpPr>
        <p:spPr>
          <a:xfrm>
            <a:off x="457200" y="1143000"/>
            <a:ext cx="8229600" cy="4983163"/>
          </a:xfrm>
        </p:spPr>
        <p:txBody>
          <a:bodyPr/>
          <a:lstStyle/>
          <a:p>
            <a:pPr marL="609600" indent="-609600" eaLnBrk="1" hangingPunct="1">
              <a:buFontTx/>
              <a:buAutoNum type="arabicPeriod"/>
            </a:pPr>
            <a:r>
              <a:rPr lang="en-US" smtClean="0">
                <a:latin typeface="Times New Roman" panose="02020603050405020304" pitchFamily="18" charset="0"/>
              </a:rPr>
              <a:t>Measuring pain intensity:</a:t>
            </a:r>
            <a:endParaRPr lang="en-US" smtClean="0">
              <a:latin typeface="Times New Roman" panose="02020603050405020304" pitchFamily="18" charset="0"/>
            </a:endParaRPr>
          </a:p>
          <a:p>
            <a:pPr marL="609600" indent="-609600" eaLnBrk="1" hangingPunct="1">
              <a:buFontTx/>
              <a:buNone/>
            </a:pPr>
            <a:r>
              <a:rPr lang="en-US" smtClean="0">
                <a:latin typeface="Times New Roman" panose="02020603050405020304" pitchFamily="18" charset="0"/>
              </a:rPr>
              <a:t>a.) </a:t>
            </a:r>
            <a:r>
              <a:rPr lang="en-US" i="1" smtClean="0">
                <a:latin typeface="Times New Roman" panose="02020603050405020304" pitchFamily="18" charset="0"/>
              </a:rPr>
              <a:t>visual analog scale-</a:t>
            </a:r>
            <a:endParaRPr lang="en-US" i="1" smtClean="0">
              <a:latin typeface="Times New Roman" panose="02020603050405020304" pitchFamily="18" charset="0"/>
            </a:endParaRPr>
          </a:p>
          <a:p>
            <a:pPr marL="609600" indent="-609600" eaLnBrk="1" hangingPunct="1"/>
            <a:r>
              <a:rPr lang="en-US" smtClean="0">
                <a:latin typeface="Times New Roman" panose="02020603050405020304" pitchFamily="18" charset="0"/>
              </a:rPr>
              <a:t>The client rates the pain on a continuum that begins with ‘no pain’ &amp; ends with ‘max pain tolerable’.</a:t>
            </a:r>
            <a:endParaRPr lang="en-US" smtClean="0">
              <a:latin typeface="Times New Roman" panose="02020603050405020304" pitchFamily="18" charset="0"/>
            </a:endParaRPr>
          </a:p>
        </p:txBody>
      </p:sp>
      <p:pic>
        <p:nvPicPr>
          <p:cNvPr id="33799" name="Picture 4"/>
          <p:cNvPicPr>
            <a:picLocks noChangeAspect="1" noChangeArrowheads="1"/>
          </p:cNvPicPr>
          <p:nvPr/>
        </p:nvPicPr>
        <p:blipFill>
          <a:blip r:embed="rId1"/>
          <a:srcRect/>
          <a:stretch>
            <a:fillRect/>
          </a:stretch>
        </p:blipFill>
        <p:spPr bwMode="auto">
          <a:xfrm>
            <a:off x="1371600" y="3352800"/>
            <a:ext cx="57150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mtClean="0">
                <a:latin typeface="Times New Roman" panose="02020603050405020304" pitchFamily="18" charset="0"/>
              </a:rPr>
              <a:t>b.) </a:t>
            </a:r>
            <a:r>
              <a:rPr lang="en-US" i="1" smtClean="0">
                <a:latin typeface="Times New Roman" panose="02020603050405020304" pitchFamily="18" charset="0"/>
              </a:rPr>
              <a:t>Simple descriptive pain scale:</a:t>
            </a:r>
            <a:endParaRPr lang="en-US" i="1" smtClean="0">
              <a:latin typeface="Times New Roman" panose="02020603050405020304" pitchFamily="18" charset="0"/>
            </a:endParaRPr>
          </a:p>
        </p:txBody>
      </p:sp>
      <p:sp>
        <p:nvSpPr>
          <p:cNvPr id="34822" name="Rectangle 3"/>
          <p:cNvSpPr>
            <a:spLocks noGrp="1" noChangeArrowheads="1"/>
          </p:cNvSpPr>
          <p:nvPr>
            <p:ph type="body" idx="1"/>
          </p:nvPr>
        </p:nvSpPr>
        <p:spPr>
          <a:xfrm>
            <a:off x="457200" y="838200"/>
            <a:ext cx="8229600" cy="5287963"/>
          </a:xfrm>
        </p:spPr>
        <p:txBody>
          <a:bodyPr/>
          <a:lstStyle/>
          <a:p>
            <a:pPr eaLnBrk="1" hangingPunct="1"/>
            <a:r>
              <a:rPr lang="en-US" smtClean="0">
                <a:latin typeface="Times New Roman" panose="02020603050405020304" pitchFamily="18" charset="0"/>
              </a:rPr>
              <a:t>The client rates the pain on scale that is subdivided into, no pain , mild, moderate &amp; severe pain.</a:t>
            </a:r>
            <a:endParaRPr lang="en-US" smtClean="0">
              <a:latin typeface="Times New Roman" panose="02020603050405020304" pitchFamily="18" charset="0"/>
            </a:endParaRPr>
          </a:p>
        </p:txBody>
      </p:sp>
      <p:pic>
        <p:nvPicPr>
          <p:cNvPr id="34823" name="Picture 4" descr="vas 1"/>
          <p:cNvPicPr>
            <a:picLocks noChangeAspect="1" noChangeArrowheads="1"/>
          </p:cNvPicPr>
          <p:nvPr/>
        </p:nvPicPr>
        <p:blipFill>
          <a:blip r:embed="rId1"/>
          <a:srcRect/>
          <a:stretch>
            <a:fillRect/>
          </a:stretch>
        </p:blipFill>
        <p:spPr bwMode="auto">
          <a:xfrm>
            <a:off x="1219200" y="1828800"/>
            <a:ext cx="6629400" cy="4038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mtClean="0">
                <a:latin typeface="Times New Roman" panose="02020603050405020304" pitchFamily="18" charset="0"/>
              </a:rPr>
              <a:t>c.) </a:t>
            </a:r>
            <a:r>
              <a:rPr lang="en-US" i="1" smtClean="0">
                <a:latin typeface="Times New Roman" panose="02020603050405020304" pitchFamily="18" charset="0"/>
              </a:rPr>
              <a:t>Pain estimate:</a:t>
            </a:r>
            <a:endParaRPr lang="en-US" i="1" smtClean="0">
              <a:latin typeface="Times New Roman" panose="02020603050405020304" pitchFamily="18" charset="0"/>
            </a:endParaRPr>
          </a:p>
        </p:txBody>
      </p:sp>
      <p:sp>
        <p:nvSpPr>
          <p:cNvPr id="35846" name="Rectangle 3"/>
          <p:cNvSpPr>
            <a:spLocks noGrp="1" noChangeArrowheads="1"/>
          </p:cNvSpPr>
          <p:nvPr>
            <p:ph type="body" idx="1"/>
          </p:nvPr>
        </p:nvSpPr>
        <p:spPr>
          <a:xfrm>
            <a:off x="457200" y="838200"/>
            <a:ext cx="8229600" cy="5287963"/>
          </a:xfrm>
        </p:spPr>
        <p:txBody>
          <a:bodyPr/>
          <a:lstStyle/>
          <a:p>
            <a:pPr eaLnBrk="1" hangingPunct="1">
              <a:buFontTx/>
              <a:buNone/>
            </a:pPr>
            <a:endParaRPr lang="en-US" smtClean="0">
              <a:latin typeface="Times New Roman" panose="02020603050405020304" pitchFamily="18" charset="0"/>
            </a:endParaRPr>
          </a:p>
        </p:txBody>
      </p:sp>
      <p:pic>
        <p:nvPicPr>
          <p:cNvPr id="35847" name="Picture 4" descr="vas 2"/>
          <p:cNvPicPr>
            <a:picLocks noChangeAspect="1" noChangeArrowheads="1"/>
          </p:cNvPicPr>
          <p:nvPr/>
        </p:nvPicPr>
        <p:blipFill>
          <a:blip r:embed="rId1"/>
          <a:srcRect/>
          <a:stretch>
            <a:fillRect/>
          </a:stretch>
        </p:blipFill>
        <p:spPr bwMode="auto">
          <a:xfrm>
            <a:off x="990600" y="1447800"/>
            <a:ext cx="6934200" cy="3276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smtClean="0">
                <a:latin typeface="Times New Roman" panose="02020603050405020304" pitchFamily="18" charset="0"/>
              </a:rPr>
              <a:t>d.) </a:t>
            </a:r>
            <a:r>
              <a:rPr lang="en-US" i="1" smtClean="0">
                <a:latin typeface="Times New Roman" panose="02020603050405020304" pitchFamily="18" charset="0"/>
              </a:rPr>
              <a:t>Faces pain scale</a:t>
            </a:r>
            <a:r>
              <a:rPr lang="en-US" smtClean="0">
                <a:latin typeface="Times New Roman" panose="02020603050405020304" pitchFamily="18" charset="0"/>
              </a:rPr>
              <a:t>:</a:t>
            </a:r>
            <a:endParaRPr lang="en-US" smtClean="0">
              <a:latin typeface="Times New Roman" panose="02020603050405020304" pitchFamily="18" charset="0"/>
            </a:endParaRPr>
          </a:p>
        </p:txBody>
      </p:sp>
      <p:pic>
        <p:nvPicPr>
          <p:cNvPr id="36870" name="Picture 4" descr="facesfixed"/>
          <p:cNvPicPr>
            <a:picLocks noChangeAspect="1" noChangeArrowheads="1"/>
          </p:cNvPicPr>
          <p:nvPr/>
        </p:nvPicPr>
        <p:blipFill>
          <a:blip r:embed="rId1"/>
          <a:srcRect/>
          <a:stretch>
            <a:fillRect/>
          </a:stretch>
        </p:blipFill>
        <p:spPr bwMode="auto">
          <a:xfrm>
            <a:off x="1905000" y="1828800"/>
            <a:ext cx="4524375" cy="847725"/>
          </a:xfrm>
          <a:prstGeom prst="rect">
            <a:avLst/>
          </a:prstGeom>
          <a:noFill/>
          <a:ln w="9525">
            <a:noFill/>
            <a:miter lim="800000"/>
            <a:headEnd/>
            <a:tailEnd/>
          </a:ln>
        </p:spPr>
      </p:pic>
      <p:pic>
        <p:nvPicPr>
          <p:cNvPr id="36871" name="Picture 5" descr="Faces by Child"/>
          <p:cNvPicPr>
            <a:picLocks noGrp="1" noChangeAspect="1" noChangeArrowheads="1"/>
          </p:cNvPicPr>
          <p:nvPr>
            <p:ph type="body" idx="1"/>
          </p:nvPr>
        </p:nvPicPr>
        <p:blipFill>
          <a:blip r:embed="rId2"/>
          <a:srcRect t="22342" r="3334" b="16666"/>
          <a:stretch>
            <a:fillRect/>
          </a:stretch>
        </p:blipFill>
        <p:spPr>
          <a:xfrm>
            <a:off x="1096963" y="914400"/>
            <a:ext cx="6948487" cy="5211763"/>
          </a:xfrm>
          <a:noFill/>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mtClean="0">
                <a:latin typeface="Times New Roman" panose="02020603050405020304" pitchFamily="18" charset="0"/>
              </a:rPr>
              <a:t>e.) </a:t>
            </a:r>
            <a:r>
              <a:rPr lang="en-US" i="1" smtClean="0">
                <a:solidFill>
                  <a:srgbClr val="CC0066"/>
                </a:solidFill>
                <a:latin typeface="Times New Roman" panose="02020603050405020304" pitchFamily="18" charset="0"/>
              </a:rPr>
              <a:t>Pain diary</a:t>
            </a:r>
            <a:endParaRPr lang="en-US" i="1" smtClean="0">
              <a:solidFill>
                <a:srgbClr val="CC0066"/>
              </a:solidFill>
              <a:latin typeface="Times New Roman" panose="02020603050405020304" pitchFamily="18" charset="0"/>
            </a:endParaRPr>
          </a:p>
        </p:txBody>
      </p:sp>
      <p:sp>
        <p:nvSpPr>
          <p:cNvPr id="37894" name="Rectangle 3"/>
          <p:cNvSpPr>
            <a:spLocks noGrp="1" noChangeArrowheads="1"/>
          </p:cNvSpPr>
          <p:nvPr>
            <p:ph type="body" idx="1"/>
          </p:nvPr>
        </p:nvSpPr>
        <p:spPr>
          <a:xfrm>
            <a:off x="457200" y="914400"/>
            <a:ext cx="8229600" cy="5486400"/>
          </a:xfrm>
        </p:spPr>
        <p:txBody>
          <a:bodyPr/>
          <a:lstStyle/>
          <a:p>
            <a:pPr eaLnBrk="1" hangingPunct="1"/>
            <a:r>
              <a:rPr lang="en-US" smtClean="0">
                <a:latin typeface="Times New Roman" panose="02020603050405020304" pitchFamily="18" charset="0"/>
              </a:rPr>
              <a:t>Diaries are another way to gain prospective, subjective view of a patients pain if the pain is persistent or chronic.</a:t>
            </a:r>
            <a:endParaRPr lang="en-US" smtClean="0">
              <a:latin typeface="Times New Roman" panose="02020603050405020304" pitchFamily="18" charset="0"/>
            </a:endParaRPr>
          </a:p>
          <a:p>
            <a:pPr eaLnBrk="1" hangingPunct="1"/>
            <a:endParaRPr lang="en-US" smtClean="0">
              <a:latin typeface="Times New Roman" panose="02020603050405020304" pitchFamily="18" charset="0"/>
            </a:endParaRPr>
          </a:p>
          <a:p>
            <a:pPr eaLnBrk="1" hangingPunct="1"/>
            <a:r>
              <a:rPr lang="en-US" smtClean="0">
                <a:latin typeface="Times New Roman" panose="02020603050405020304" pitchFamily="18" charset="0"/>
              </a:rPr>
              <a:t>It is helpful way to measure the impact of the pain on the patients life.</a:t>
            </a:r>
            <a:endParaRPr lang="en-US" smtClean="0">
              <a:latin typeface="Times New Roman" panose="02020603050405020304" pitchFamily="18" charset="0"/>
            </a:endParaRPr>
          </a:p>
          <a:p>
            <a:pPr eaLnBrk="1" hangingPunct="1"/>
            <a:endParaRPr lang="en-US" smtClean="0">
              <a:latin typeface="Times New Roman" panose="02020603050405020304" pitchFamily="18" charset="0"/>
            </a:endParaRPr>
          </a:p>
          <a:p>
            <a:pPr eaLnBrk="1" hangingPunct="1">
              <a:buFontTx/>
              <a:buNone/>
            </a:pPr>
            <a:endParaRPr lang="en-US" smtClean="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Learning Objectives</a:t>
            </a:r>
            <a:endParaRPr lang="en-US" smtClean="0"/>
          </a:p>
        </p:txBody>
      </p:sp>
      <p:sp>
        <p:nvSpPr>
          <p:cNvPr id="6147" name="Content Placeholder 2"/>
          <p:cNvSpPr>
            <a:spLocks noGrp="1"/>
          </p:cNvSpPr>
          <p:nvPr>
            <p:ph idx="1"/>
          </p:nvPr>
        </p:nvSpPr>
        <p:spPr>
          <a:xfrm>
            <a:off x="685800" y="1676400"/>
            <a:ext cx="8223250" cy="4495800"/>
          </a:xfrm>
        </p:spPr>
        <p:txBody>
          <a:bodyPr/>
          <a:lstStyle/>
          <a:p>
            <a:pPr eaLnBrk="1" hangingPunct="1">
              <a:buFontTx/>
              <a:buNone/>
            </a:pPr>
            <a:r>
              <a:rPr lang="en-US" dirty="0" smtClean="0"/>
              <a:t>At the end of the lecture, the student should be able to:</a:t>
            </a:r>
            <a:endParaRPr lang="en-US" dirty="0" smtClean="0"/>
          </a:p>
          <a:p>
            <a:pPr marL="990600" lvl="1" indent="-533400" eaLnBrk="1" hangingPunct="1">
              <a:lnSpc>
                <a:spcPct val="90000"/>
              </a:lnSpc>
            </a:pPr>
            <a:r>
              <a:rPr lang="en-US" sz="2400" dirty="0" smtClean="0"/>
              <a:t>Determine the principles and concepts of a musculoskeletal assessment </a:t>
            </a:r>
            <a:endParaRPr lang="en-US" sz="2400" dirty="0" smtClean="0"/>
          </a:p>
          <a:p>
            <a:pPr marL="990600" lvl="1" indent="-533400" eaLnBrk="1" hangingPunct="1">
              <a:lnSpc>
                <a:spcPct val="90000"/>
              </a:lnSpc>
            </a:pPr>
            <a:r>
              <a:rPr lang="en-US" sz="2400" dirty="0" smtClean="0"/>
              <a:t>Identify cues and information that needs to be obtained in a subjective musculoskeletal assessment </a:t>
            </a:r>
            <a:endParaRPr lang="en-US" sz="2400" dirty="0" smtClean="0"/>
          </a:p>
          <a:p>
            <a:pPr marL="990600" lvl="1" indent="-533400" eaLnBrk="1" hangingPunct="1">
              <a:lnSpc>
                <a:spcPct val="90000"/>
              </a:lnSpc>
            </a:pPr>
            <a:r>
              <a:rPr lang="en-US" sz="2400" dirty="0" smtClean="0"/>
              <a:t>Formulate hypothesis of the problems assessed and determine examination procedures that may confirm or refute a hypothesis</a:t>
            </a:r>
            <a:endParaRPr lang="en-US" sz="24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762000" y="914400"/>
          <a:ext cx="7467600" cy="4876801"/>
        </p:xfrm>
        <a:graphic>
          <a:graphicData uri="http://schemas.openxmlformats.org/drawingml/2006/table">
            <a:tbl>
              <a:tblPr/>
              <a:tblGrid>
                <a:gridCol w="1244600"/>
                <a:gridCol w="1244600"/>
                <a:gridCol w="1244600"/>
                <a:gridCol w="1244600"/>
                <a:gridCol w="1244600"/>
                <a:gridCol w="1244600"/>
              </a:tblGrid>
              <a:tr h="11064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TIME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PAIN</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ACTIVITY</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MOOD</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SITE</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CC0066"/>
                          </a:solidFill>
                          <a:effectLst/>
                          <a:latin typeface="Times New Roman" panose="02020603050405020304" pitchFamily="18" charset="0"/>
                          <a:cs typeface="Times New Roman" panose="02020603050405020304" pitchFamily="18" charset="0"/>
                        </a:rPr>
                        <a:t>MEDICATION</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6:00 AM</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57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7:00AM</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8:00AM</a:t>
                      </a: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xfrm>
            <a:off x="685800" y="1295400"/>
            <a:ext cx="4648200" cy="3611563"/>
          </a:xfrm>
        </p:spPr>
        <p:txBody>
          <a:bodyPr/>
          <a:lstStyle/>
          <a:p>
            <a:pPr eaLnBrk="1" hangingPunct="1"/>
            <a:r>
              <a:rPr lang="en-US" sz="2400" smtClean="0">
                <a:latin typeface="Times New Roman" panose="02020603050405020304" pitchFamily="18" charset="0"/>
              </a:rPr>
              <a:t>Photographic/</a:t>
            </a:r>
            <a:br>
              <a:rPr lang="en-US" sz="2400" smtClean="0">
                <a:latin typeface="Times New Roman" panose="02020603050405020304" pitchFamily="18" charset="0"/>
              </a:rPr>
            </a:br>
            <a:r>
              <a:rPr lang="en-US" sz="2400" smtClean="0">
                <a:latin typeface="Times New Roman" panose="02020603050405020304" pitchFamily="18" charset="0"/>
              </a:rPr>
              <a:t>Numeric Pain Scale</a:t>
            </a:r>
            <a:br>
              <a:rPr lang="en-US" sz="2400" smtClean="0">
                <a:latin typeface="Times New Roman" panose="02020603050405020304" pitchFamily="18" charset="0"/>
              </a:rPr>
            </a:br>
            <a:r>
              <a:rPr lang="en-US" sz="2400" smtClean="0">
                <a:latin typeface="Times New Roman" panose="02020603050405020304" pitchFamily="18" charset="0"/>
              </a:rPr>
              <a:t> </a:t>
            </a:r>
            <a:br>
              <a:rPr lang="en-US" sz="2400" smtClean="0">
                <a:latin typeface="Times New Roman" panose="02020603050405020304" pitchFamily="18" charset="0"/>
              </a:rPr>
            </a:br>
            <a:r>
              <a:rPr lang="en-US" sz="2400" smtClean="0">
                <a:latin typeface="Times New Roman" panose="02020603050405020304" pitchFamily="18" charset="0"/>
              </a:rPr>
              <a:t>Oucher scale (Beyer)</a:t>
            </a:r>
            <a:br>
              <a:rPr lang="en-US" sz="2400" smtClean="0">
                <a:latin typeface="Times New Roman" panose="02020603050405020304" pitchFamily="18" charset="0"/>
              </a:rPr>
            </a:br>
            <a:r>
              <a:rPr lang="en-US" sz="2400" smtClean="0">
                <a:latin typeface="Times New Roman" panose="02020603050405020304" pitchFamily="18" charset="0"/>
              </a:rPr>
              <a:t>White child, 3 year-old male</a:t>
            </a:r>
            <a:br>
              <a:rPr lang="en-US" sz="4800" smtClean="0"/>
            </a:br>
            <a:br>
              <a:rPr lang="en-US" sz="4800" smtClean="0"/>
            </a:br>
            <a:endParaRPr lang="en-US" sz="4800" smtClean="0"/>
          </a:p>
        </p:txBody>
      </p:sp>
      <p:pic>
        <p:nvPicPr>
          <p:cNvPr id="40966" name="Picture 3" descr="Oucher White"/>
          <p:cNvPicPr>
            <a:picLocks noGrp="1" noChangeAspect="1" noChangeArrowheads="1"/>
          </p:cNvPicPr>
          <p:nvPr>
            <p:ph type="body" idx="1"/>
          </p:nvPr>
        </p:nvPicPr>
        <p:blipFill>
          <a:blip r:embed="rId1"/>
          <a:srcRect l="34088" t="5971" r="33212" b="4088"/>
          <a:stretch>
            <a:fillRect/>
          </a:stretch>
        </p:blipFill>
        <p:spPr>
          <a:xfrm>
            <a:off x="6096000" y="381000"/>
            <a:ext cx="2254250" cy="5821363"/>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762000" y="1676400"/>
            <a:ext cx="3810000" cy="2849563"/>
          </a:xfrm>
        </p:spPr>
        <p:txBody>
          <a:bodyPr/>
          <a:lstStyle/>
          <a:p>
            <a:pPr eaLnBrk="1" hangingPunct="1"/>
            <a:r>
              <a:rPr lang="en-US" sz="2400" i="1" smtClean="0">
                <a:latin typeface="Times New Roman" panose="02020603050405020304" pitchFamily="18" charset="0"/>
              </a:rPr>
              <a:t>Photographic/</a:t>
            </a:r>
            <a:br>
              <a:rPr lang="en-US" sz="2400" i="1" smtClean="0">
                <a:latin typeface="Times New Roman" panose="02020603050405020304" pitchFamily="18" charset="0"/>
              </a:rPr>
            </a:br>
            <a:r>
              <a:rPr lang="en-US" sz="2400" i="1" smtClean="0">
                <a:latin typeface="Times New Roman" panose="02020603050405020304" pitchFamily="18" charset="0"/>
              </a:rPr>
              <a:t>Numeric Pain Scale,</a:t>
            </a:r>
            <a:br>
              <a:rPr lang="en-US" sz="2400" i="1" smtClean="0">
                <a:latin typeface="Times New Roman" panose="02020603050405020304" pitchFamily="18" charset="0"/>
              </a:rPr>
            </a:br>
            <a:r>
              <a:rPr lang="en-US" sz="2400" i="1" smtClean="0">
                <a:latin typeface="Times New Roman" panose="02020603050405020304" pitchFamily="18" charset="0"/>
              </a:rPr>
              <a:t> </a:t>
            </a:r>
            <a:br>
              <a:rPr lang="en-US" sz="2400" i="1" smtClean="0">
                <a:latin typeface="Times New Roman" panose="02020603050405020304" pitchFamily="18" charset="0"/>
              </a:rPr>
            </a:br>
            <a:r>
              <a:rPr lang="en-US" sz="2400" i="1" smtClean="0">
                <a:latin typeface="Times New Roman" panose="02020603050405020304" pitchFamily="18" charset="0"/>
              </a:rPr>
              <a:t>Oucher scale (Beyer)</a:t>
            </a:r>
            <a:br>
              <a:rPr lang="en-US" sz="2400" i="1" smtClean="0">
                <a:latin typeface="Times New Roman" panose="02020603050405020304" pitchFamily="18" charset="0"/>
              </a:rPr>
            </a:br>
            <a:r>
              <a:rPr lang="en-US" sz="2400" i="1" smtClean="0">
                <a:latin typeface="Times New Roman" panose="02020603050405020304" pitchFamily="18" charset="0"/>
              </a:rPr>
              <a:t>Black child, school age, male</a:t>
            </a:r>
            <a:br>
              <a:rPr lang="en-US" sz="2400" i="1" smtClean="0">
                <a:latin typeface="Times New Roman" panose="02020603050405020304" pitchFamily="18" charset="0"/>
              </a:rPr>
            </a:br>
            <a:br>
              <a:rPr lang="en-US" sz="2400" i="1" smtClean="0">
                <a:latin typeface="Times New Roman" panose="02020603050405020304" pitchFamily="18" charset="0"/>
              </a:rPr>
            </a:br>
            <a:endParaRPr lang="en-US" sz="2400" i="1" smtClean="0">
              <a:latin typeface="Times New Roman" panose="02020603050405020304" pitchFamily="18" charset="0"/>
            </a:endParaRPr>
          </a:p>
        </p:txBody>
      </p:sp>
      <p:pic>
        <p:nvPicPr>
          <p:cNvPr id="41990" name="Picture 3" descr="Oucher Black"/>
          <p:cNvPicPr>
            <a:picLocks noGrp="1" noChangeAspect="1" noChangeArrowheads="1"/>
          </p:cNvPicPr>
          <p:nvPr>
            <p:ph type="body" idx="1"/>
          </p:nvPr>
        </p:nvPicPr>
        <p:blipFill>
          <a:blip r:embed="rId1"/>
          <a:srcRect l="36717" t="6825" r="34642" b="3528"/>
          <a:stretch>
            <a:fillRect/>
          </a:stretch>
        </p:blipFill>
        <p:spPr>
          <a:xfrm>
            <a:off x="5943600" y="304800"/>
            <a:ext cx="2986088" cy="609600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609600" y="1981200"/>
            <a:ext cx="4343400" cy="3535363"/>
          </a:xfrm>
        </p:spPr>
        <p:txBody>
          <a:bodyPr>
            <a:normAutofit fontScale="90000"/>
          </a:bodyPr>
          <a:lstStyle/>
          <a:p>
            <a:pPr eaLnBrk="1" hangingPunct="1"/>
            <a:r>
              <a:rPr lang="en-US" i="1" smtClean="0">
                <a:latin typeface="Times New Roman" panose="02020603050405020304" pitchFamily="18" charset="0"/>
              </a:rPr>
              <a:t>Photographic/</a:t>
            </a:r>
            <a:br>
              <a:rPr lang="en-US" i="1" smtClean="0">
                <a:latin typeface="Times New Roman" panose="02020603050405020304" pitchFamily="18" charset="0"/>
              </a:rPr>
            </a:br>
            <a:r>
              <a:rPr lang="en-US" i="1" smtClean="0">
                <a:latin typeface="Times New Roman" panose="02020603050405020304" pitchFamily="18" charset="0"/>
              </a:rPr>
              <a:t>Numeric Pain Scale,  </a:t>
            </a:r>
            <a:br>
              <a:rPr lang="en-US" i="1" smtClean="0">
                <a:latin typeface="Times New Roman" panose="02020603050405020304" pitchFamily="18" charset="0"/>
              </a:rPr>
            </a:br>
            <a:br>
              <a:rPr lang="en-US" i="1" smtClean="0">
                <a:latin typeface="Times New Roman" panose="02020603050405020304" pitchFamily="18" charset="0"/>
              </a:rPr>
            </a:br>
            <a:r>
              <a:rPr lang="en-US" i="1" smtClean="0">
                <a:latin typeface="Times New Roman" panose="02020603050405020304" pitchFamily="18" charset="0"/>
              </a:rPr>
              <a:t>Oucher scale (Beyer)</a:t>
            </a:r>
            <a:br>
              <a:rPr lang="en-US" i="1" smtClean="0">
                <a:latin typeface="Times New Roman" panose="02020603050405020304" pitchFamily="18" charset="0"/>
              </a:rPr>
            </a:br>
            <a:r>
              <a:rPr lang="en-US" i="1" smtClean="0">
                <a:latin typeface="Times New Roman" panose="02020603050405020304" pitchFamily="18" charset="0"/>
              </a:rPr>
              <a:t>Hispanic child, school age, male</a:t>
            </a:r>
            <a:br>
              <a:rPr lang="en-US" i="1" smtClean="0">
                <a:latin typeface="Times New Roman" panose="02020603050405020304" pitchFamily="18" charset="0"/>
              </a:rPr>
            </a:br>
            <a:br>
              <a:rPr lang="en-US" i="1" smtClean="0">
                <a:latin typeface="Times New Roman" panose="02020603050405020304" pitchFamily="18" charset="0"/>
              </a:rPr>
            </a:br>
            <a:endParaRPr lang="en-US" i="1" smtClean="0">
              <a:latin typeface="Times New Roman" panose="02020603050405020304" pitchFamily="18" charset="0"/>
            </a:endParaRPr>
          </a:p>
        </p:txBody>
      </p:sp>
      <p:pic>
        <p:nvPicPr>
          <p:cNvPr id="43014" name="Picture 3" descr="Oucher Hisp"/>
          <p:cNvPicPr>
            <a:picLocks noGrp="1" noChangeAspect="1" noChangeArrowheads="1"/>
          </p:cNvPicPr>
          <p:nvPr>
            <p:ph type="body" idx="1"/>
          </p:nvPr>
        </p:nvPicPr>
        <p:blipFill>
          <a:blip r:embed="rId1"/>
          <a:srcRect l="33334" t="7777" r="34166" b="3334"/>
          <a:stretch>
            <a:fillRect/>
          </a:stretch>
        </p:blipFill>
        <p:spPr>
          <a:xfrm>
            <a:off x="5943600" y="0"/>
            <a:ext cx="3048000" cy="6553200"/>
          </a:xfrm>
          <a:noFill/>
        </p:spPr>
      </p:pic>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eaLnBrk="1" hangingPunct="1"/>
            <a:r>
              <a:rPr lang="en-US" b="0" smtClean="0"/>
              <a:t>Area and Type of Symptoms:</a:t>
            </a:r>
            <a:br>
              <a:rPr lang="en-US" smtClean="0"/>
            </a:br>
            <a:r>
              <a:rPr lang="en-US" smtClean="0">
                <a:solidFill>
                  <a:srgbClr val="92D050"/>
                </a:solidFill>
              </a:rPr>
              <a:t>Depth</a:t>
            </a:r>
            <a:endParaRPr lang="en-US" smtClean="0"/>
          </a:p>
        </p:txBody>
      </p:sp>
      <p:sp>
        <p:nvSpPr>
          <p:cNvPr id="47107" name="Content Placeholder 2"/>
          <p:cNvSpPr>
            <a:spLocks noGrp="1"/>
          </p:cNvSpPr>
          <p:nvPr>
            <p:ph idx="1"/>
          </p:nvPr>
        </p:nvSpPr>
        <p:spPr>
          <a:xfrm>
            <a:off x="255588" y="1614488"/>
            <a:ext cx="8736012" cy="2195512"/>
          </a:xfrm>
        </p:spPr>
        <p:txBody>
          <a:bodyPr>
            <a:normAutofit fontScale="85000" lnSpcReduction="10000"/>
          </a:bodyPr>
          <a:lstStyle/>
          <a:p>
            <a:pPr eaLnBrk="1" hangingPunct="1"/>
            <a:r>
              <a:rPr lang="en-US" smtClean="0"/>
              <a:t>It was previously believed that the depth of pain is related to the depth of injury.</a:t>
            </a:r>
            <a:endParaRPr lang="en-US" smtClean="0"/>
          </a:p>
          <a:p>
            <a:pPr eaLnBrk="1" hangingPunct="1"/>
            <a:r>
              <a:rPr lang="en-US" smtClean="0"/>
              <a:t>Invalid considering spinal nerve or nerve root involvement</a:t>
            </a:r>
            <a:endParaRPr lang="en-US" smtClean="0"/>
          </a:p>
          <a:p>
            <a:pPr lvl="1" eaLnBrk="1" hangingPunct="1"/>
            <a:r>
              <a:rPr lang="en-US" smtClean="0"/>
              <a:t>Imperative to have a good background knowledge of distribution/referral patterns for anatomical structures </a:t>
            </a:r>
            <a:endParaRPr lang="en-US" smtClean="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b="0" smtClean="0"/>
              <a:t>Area and Type of Symptoms:</a:t>
            </a:r>
            <a:br>
              <a:rPr lang="en-US" smtClean="0"/>
            </a:br>
            <a:r>
              <a:rPr lang="en-US" smtClean="0">
                <a:solidFill>
                  <a:srgbClr val="92D050"/>
                </a:solidFill>
              </a:rPr>
              <a:t>Relationship of Symptoms</a:t>
            </a:r>
            <a:endParaRPr lang="en-US" smtClean="0"/>
          </a:p>
        </p:txBody>
      </p:sp>
      <p:sp>
        <p:nvSpPr>
          <p:cNvPr id="48131" name="Content Placeholder 2"/>
          <p:cNvSpPr>
            <a:spLocks noGrp="1"/>
          </p:cNvSpPr>
          <p:nvPr>
            <p:ph idx="1"/>
          </p:nvPr>
        </p:nvSpPr>
        <p:spPr>
          <a:xfrm>
            <a:off x="2798763" y="1538288"/>
            <a:ext cx="6165850" cy="2043112"/>
          </a:xfrm>
        </p:spPr>
        <p:txBody>
          <a:bodyPr>
            <a:normAutofit fontScale="92500" lnSpcReduction="20000"/>
          </a:bodyPr>
          <a:lstStyle/>
          <a:p>
            <a:pPr eaLnBrk="1" hangingPunct="1"/>
            <a:r>
              <a:rPr lang="en-US" smtClean="0"/>
              <a:t>Evaluate if the symptoms arise from one source or multiple sources</a:t>
            </a:r>
            <a:endParaRPr lang="en-US" smtClean="0"/>
          </a:p>
          <a:p>
            <a:pPr lvl="1" eaLnBrk="1" hangingPunct="1"/>
            <a:r>
              <a:rPr lang="en-US" smtClean="0"/>
              <a:t>Identify whether symptoms are provoked independently (unrelated) or worsen all together (related)</a:t>
            </a:r>
            <a:endParaRPr lang="en-US" smtClean="0"/>
          </a:p>
        </p:txBody>
      </p:sp>
      <p:pic>
        <p:nvPicPr>
          <p:cNvPr id="48132" name="Picture 2"/>
          <p:cNvPicPr>
            <a:picLocks noChangeAspect="1" noChangeArrowheads="1"/>
          </p:cNvPicPr>
          <p:nvPr/>
        </p:nvPicPr>
        <p:blipFill>
          <a:blip r:embed="rId1"/>
          <a:srcRect/>
          <a:stretch>
            <a:fillRect/>
          </a:stretch>
        </p:blipFill>
        <p:spPr bwMode="auto">
          <a:xfrm>
            <a:off x="304800" y="1981200"/>
            <a:ext cx="2743200" cy="2625725"/>
          </a:xfrm>
          <a:prstGeom prst="rect">
            <a:avLst/>
          </a:prstGeom>
          <a:noFill/>
          <a:ln w="9525">
            <a:noFill/>
            <a:miter lim="800000"/>
            <a:headEnd/>
            <a:tailEnd/>
          </a:ln>
        </p:spPr>
      </p:pic>
      <p:pic>
        <p:nvPicPr>
          <p:cNvPr id="48133" name="Picture 3"/>
          <p:cNvPicPr>
            <a:picLocks noChangeAspect="1" noChangeArrowheads="1"/>
          </p:cNvPicPr>
          <p:nvPr/>
        </p:nvPicPr>
        <p:blipFill>
          <a:blip r:embed="rId2"/>
          <a:srcRect/>
          <a:stretch>
            <a:fillRect/>
          </a:stretch>
        </p:blipFill>
        <p:spPr bwMode="auto">
          <a:xfrm>
            <a:off x="1295400" y="3505200"/>
            <a:ext cx="3200400" cy="2743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1"/>
          <a:srcRect/>
          <a:stretch>
            <a:fillRect/>
          </a:stretch>
        </p:blipFill>
        <p:spPr bwMode="auto">
          <a:xfrm>
            <a:off x="241300" y="1752600"/>
            <a:ext cx="2501900" cy="2209800"/>
          </a:xfrm>
          <a:prstGeom prst="rect">
            <a:avLst/>
          </a:prstGeom>
          <a:noFill/>
          <a:ln w="9525">
            <a:noFill/>
            <a:miter lim="800000"/>
            <a:headEnd/>
            <a:tailEnd/>
          </a:ln>
        </p:spPr>
      </p:pic>
      <p:sp>
        <p:nvSpPr>
          <p:cNvPr id="49155" name="Title 1"/>
          <p:cNvSpPr>
            <a:spLocks noGrp="1"/>
          </p:cNvSpPr>
          <p:nvPr>
            <p:ph type="title"/>
          </p:nvPr>
        </p:nvSpPr>
        <p:spPr/>
        <p:txBody>
          <a:bodyPr>
            <a:normAutofit fontScale="90000"/>
          </a:bodyPr>
          <a:lstStyle/>
          <a:p>
            <a:pPr eaLnBrk="1" hangingPunct="1"/>
            <a:br>
              <a:rPr lang="en-US" b="0" smtClean="0"/>
            </a:br>
            <a:r>
              <a:rPr lang="en-US" sz="3200" smtClean="0"/>
              <a:t>24-HOUR BEHAVIOR</a:t>
            </a:r>
            <a:endParaRPr lang="en-US" b="0" smtClean="0"/>
          </a:p>
        </p:txBody>
      </p:sp>
      <p:sp>
        <p:nvSpPr>
          <p:cNvPr id="49156" name="Content Placeholder 2"/>
          <p:cNvSpPr>
            <a:spLocks noGrp="1"/>
          </p:cNvSpPr>
          <p:nvPr>
            <p:ph idx="1"/>
          </p:nvPr>
        </p:nvSpPr>
        <p:spPr>
          <a:xfrm>
            <a:off x="2798763" y="2057400"/>
            <a:ext cx="6165850" cy="4038600"/>
          </a:xfrm>
        </p:spPr>
        <p:txBody>
          <a:bodyPr>
            <a:normAutofit fontScale="85000" lnSpcReduction="20000"/>
          </a:bodyPr>
          <a:lstStyle/>
          <a:p>
            <a:pPr eaLnBrk="1" hangingPunct="1"/>
            <a:r>
              <a:rPr lang="en-US" smtClean="0"/>
              <a:t>Status of symptoms</a:t>
            </a:r>
            <a:endParaRPr lang="en-US" smtClean="0"/>
          </a:p>
          <a:p>
            <a:pPr lvl="1" eaLnBrk="1" hangingPunct="1"/>
            <a:r>
              <a:rPr lang="en-US" smtClean="0"/>
              <a:t>At night</a:t>
            </a:r>
            <a:endParaRPr lang="en-US" smtClean="0"/>
          </a:p>
          <a:p>
            <a:pPr lvl="1" eaLnBrk="1" hangingPunct="1"/>
            <a:r>
              <a:rPr lang="en-US" smtClean="0"/>
              <a:t>In the morning</a:t>
            </a:r>
            <a:endParaRPr lang="en-US" smtClean="0"/>
          </a:p>
          <a:p>
            <a:pPr lvl="1" eaLnBrk="1" hangingPunct="1"/>
            <a:r>
              <a:rPr lang="en-US" smtClean="0"/>
              <a:t>Throughout the day: do the symptoms vary?</a:t>
            </a:r>
            <a:endParaRPr lang="en-US" smtClean="0"/>
          </a:p>
          <a:p>
            <a:pPr eaLnBrk="1" hangingPunct="1"/>
            <a:r>
              <a:rPr lang="en-US" smtClean="0"/>
              <a:t>Knowledge of the behavior of the symptoms provides information in:</a:t>
            </a:r>
            <a:endParaRPr lang="en-US" smtClean="0"/>
          </a:p>
          <a:p>
            <a:pPr lvl="1" eaLnBrk="1" hangingPunct="1"/>
            <a:r>
              <a:rPr lang="en-US" smtClean="0"/>
              <a:t>Formulation of diagnosis</a:t>
            </a:r>
            <a:endParaRPr lang="en-US" smtClean="0"/>
          </a:p>
          <a:p>
            <a:pPr lvl="1" eaLnBrk="1" hangingPunct="1"/>
            <a:r>
              <a:rPr lang="en-US" smtClean="0"/>
              <a:t>Identifying plan of care</a:t>
            </a:r>
            <a:endParaRPr lang="en-US" smtClean="0"/>
          </a:p>
          <a:p>
            <a:pPr lvl="1" eaLnBrk="1" hangingPunct="1"/>
            <a:r>
              <a:rPr lang="en-US" smtClean="0"/>
              <a:t>Monitoring of the progress of condition</a:t>
            </a:r>
            <a:endParaRPr lang="en-US" smtClean="0"/>
          </a:p>
          <a:p>
            <a:pPr lvl="1" eaLnBrk="1" hangingPunct="1"/>
            <a:r>
              <a:rPr lang="en-US" smtClean="0"/>
              <a:t>Prognosis but only to a lesser extent</a:t>
            </a:r>
            <a:endParaRPr lang="en-US" smtClean="0"/>
          </a:p>
          <a:p>
            <a:pPr eaLnBrk="1" hangingPunct="1"/>
            <a:endParaRPr lang="en-US" smtClean="0"/>
          </a:p>
          <a:p>
            <a:pPr lvl="1" eaLnBrk="1" hangingPunct="1">
              <a:buFontTx/>
              <a:buNone/>
            </a:pPr>
            <a:endParaRPr lang="en-US" smtClean="0"/>
          </a:p>
        </p:txBody>
      </p:sp>
      <p:pic>
        <p:nvPicPr>
          <p:cNvPr id="49157" name="Picture 4"/>
          <p:cNvPicPr>
            <a:picLocks noChangeAspect="1" noChangeArrowheads="1"/>
          </p:cNvPicPr>
          <p:nvPr/>
        </p:nvPicPr>
        <p:blipFill>
          <a:blip r:embed="rId2"/>
          <a:srcRect/>
          <a:stretch>
            <a:fillRect/>
          </a:stretch>
        </p:blipFill>
        <p:spPr bwMode="auto">
          <a:xfrm>
            <a:off x="304800" y="4108450"/>
            <a:ext cx="2438400" cy="21399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b="0" smtClean="0"/>
              <a:t>24-Hour Behavior:</a:t>
            </a:r>
            <a:br>
              <a:rPr lang="en-US" b="0" smtClean="0"/>
            </a:br>
            <a:r>
              <a:rPr lang="en-US" smtClean="0">
                <a:solidFill>
                  <a:srgbClr val="92D050"/>
                </a:solidFill>
              </a:rPr>
              <a:t>Night Pain</a:t>
            </a:r>
            <a:endParaRPr lang="en-US" b="0" smtClean="0"/>
          </a:p>
        </p:txBody>
      </p:sp>
      <p:sp>
        <p:nvSpPr>
          <p:cNvPr id="50179" name="Content Placeholder 2"/>
          <p:cNvSpPr>
            <a:spLocks noGrp="1"/>
          </p:cNvSpPr>
          <p:nvPr>
            <p:ph idx="1"/>
          </p:nvPr>
        </p:nvSpPr>
        <p:spPr>
          <a:xfrm>
            <a:off x="838200" y="1905000"/>
            <a:ext cx="8229600" cy="4038600"/>
          </a:xfrm>
        </p:spPr>
        <p:txBody>
          <a:bodyPr>
            <a:normAutofit fontScale="92500" lnSpcReduction="10000"/>
          </a:bodyPr>
          <a:lstStyle/>
          <a:p>
            <a:pPr eaLnBrk="1" hangingPunct="1"/>
            <a:r>
              <a:rPr lang="en-US" dirty="0" smtClean="0"/>
              <a:t>Does the patient have any difficulty sleeping because of the symptoms?</a:t>
            </a:r>
            <a:endParaRPr lang="en-US" dirty="0" smtClean="0"/>
          </a:p>
          <a:p>
            <a:pPr eaLnBrk="1" hangingPunct="1"/>
            <a:r>
              <a:rPr lang="en-US" dirty="0" smtClean="0"/>
              <a:t>Does the pain wake the patient during sleep? </a:t>
            </a:r>
            <a:endParaRPr lang="en-US" dirty="0" smtClean="0"/>
          </a:p>
          <a:p>
            <a:pPr lvl="1" eaLnBrk="1" hangingPunct="1"/>
            <a:r>
              <a:rPr lang="en-US" dirty="0" smtClean="0"/>
              <a:t>Probe deeper as to the quality of pain that cause such disturbance in sleep pattern</a:t>
            </a:r>
            <a:endParaRPr lang="en-US" dirty="0" smtClean="0"/>
          </a:p>
          <a:p>
            <a:pPr eaLnBrk="1" hangingPunct="1"/>
            <a:r>
              <a:rPr lang="en-US" dirty="0" smtClean="0"/>
              <a:t>Determine worst and best sleeping positions</a:t>
            </a:r>
            <a:endParaRPr lang="en-US" dirty="0" smtClean="0"/>
          </a:p>
          <a:p>
            <a:pPr lvl="1" eaLnBrk="1" hangingPunct="1"/>
            <a:r>
              <a:rPr lang="en-US" dirty="0" smtClean="0"/>
              <a:t>Incorporated in the patient care plan as interventions should increase patient’s</a:t>
            </a:r>
            <a:endParaRPr lang="en-US" dirty="0" smtClean="0"/>
          </a:p>
          <a:p>
            <a:pPr lvl="1" eaLnBrk="1" hangingPunct="1">
              <a:buFontTx/>
              <a:buNone/>
            </a:pPr>
            <a:r>
              <a:rPr lang="en-US" dirty="0" smtClean="0"/>
              <a:t>	comfort and ability to sleep</a:t>
            </a:r>
            <a:endParaRPr lang="en-US" dirty="0" smtClean="0"/>
          </a:p>
          <a:p>
            <a:pPr eaLnBrk="1" hangingPunct="1">
              <a:buFontTx/>
              <a:buNone/>
            </a:pPr>
            <a:endParaRPr lang="en-US" dirty="0" smtClean="0"/>
          </a:p>
          <a:p>
            <a:pPr eaLnBrk="1" hangingPunct="1"/>
            <a:endParaRPr lang="en-US" dirty="0" smtClean="0"/>
          </a:p>
        </p:txBody>
      </p:sp>
      <p:sp>
        <p:nvSpPr>
          <p:cNvPr id="4" name="Content Placeholder 2"/>
          <p:cNvSpPr txBox="1"/>
          <p:nvPr/>
        </p:nvSpPr>
        <p:spPr bwMode="auto">
          <a:xfrm>
            <a:off x="2971800" y="2057400"/>
            <a:ext cx="6165850" cy="4038600"/>
          </a:xfrm>
          <a:prstGeom prst="rect">
            <a:avLst/>
          </a:prstGeom>
          <a:noFill/>
          <a:ln w="9525">
            <a:noFill/>
            <a:miter lim="800000"/>
          </a:ln>
          <a:effectLst/>
        </p:spPr>
        <p:txBody>
          <a:bodyPr/>
          <a:lstStyle/>
          <a:p>
            <a:pPr marL="342900" indent="-342900">
              <a:spcBef>
                <a:spcPct val="20000"/>
              </a:spcBef>
              <a:buClr>
                <a:srgbClr val="99CC00"/>
              </a:buClr>
              <a:buSzPct val="150000"/>
              <a:defRPr/>
            </a:pPr>
            <a:endParaRPr lang="en-US" sz="2400" kern="0" dirty="0">
              <a:solidFill>
                <a:srgbClr val="003399"/>
              </a:solidFill>
              <a:latin typeface="+mn-lt"/>
              <a:cs typeface="+mn-cs"/>
            </a:endParaRPr>
          </a:p>
          <a:p>
            <a:pPr marL="342900" indent="-342900">
              <a:spcBef>
                <a:spcPct val="20000"/>
              </a:spcBef>
              <a:buClr>
                <a:srgbClr val="99CC00"/>
              </a:buClr>
              <a:buSzPct val="150000"/>
              <a:buFontTx/>
              <a:buChar char="•"/>
              <a:defRPr/>
            </a:pPr>
            <a:endParaRPr lang="en-US" sz="2400" kern="0" dirty="0">
              <a:solidFill>
                <a:srgbClr val="003399"/>
              </a:solidFill>
              <a:latin typeface="+mn-lt"/>
              <a:cs typeface="+mn-cs"/>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b="0" smtClean="0"/>
              <a:t>24-Hour Behavior:</a:t>
            </a:r>
            <a:br>
              <a:rPr lang="en-US" b="0" smtClean="0"/>
            </a:br>
            <a:r>
              <a:rPr lang="en-US" smtClean="0">
                <a:solidFill>
                  <a:srgbClr val="92D050"/>
                </a:solidFill>
              </a:rPr>
              <a:t>Morning Pain</a:t>
            </a:r>
            <a:endParaRPr lang="en-US" smtClean="0"/>
          </a:p>
        </p:txBody>
      </p:sp>
      <p:sp>
        <p:nvSpPr>
          <p:cNvPr id="51203" name="Content Placeholder 2"/>
          <p:cNvSpPr>
            <a:spLocks noGrp="1"/>
          </p:cNvSpPr>
          <p:nvPr>
            <p:ph idx="1"/>
          </p:nvPr>
        </p:nvSpPr>
        <p:spPr>
          <a:xfrm>
            <a:off x="381000" y="1538288"/>
            <a:ext cx="6165850" cy="2576512"/>
          </a:xfrm>
        </p:spPr>
        <p:txBody>
          <a:bodyPr/>
          <a:lstStyle/>
          <a:p>
            <a:pPr eaLnBrk="1" hangingPunct="1"/>
            <a:r>
              <a:rPr lang="en-US" smtClean="0"/>
              <a:t>Provides information on how condition responds to rest </a:t>
            </a:r>
            <a:endParaRPr lang="en-US" smtClean="0"/>
          </a:p>
          <a:p>
            <a:pPr eaLnBrk="1" hangingPunct="1"/>
            <a:r>
              <a:rPr lang="en-US" smtClean="0"/>
              <a:t>Identify the course of the symptom throughout the day </a:t>
            </a:r>
            <a:endParaRPr lang="en-US" smtClean="0"/>
          </a:p>
          <a:p>
            <a:pPr eaLnBrk="1" hangingPunct="1">
              <a:buFontTx/>
              <a:buNone/>
            </a:pPr>
            <a:endParaRPr lang="en-US" smtClean="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5" name="Footer Placeholder 4"/>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z="3200" smtClean="0"/>
              <a:t>AGGRAVATING/ALLEVIATING FACTORS</a:t>
            </a:r>
            <a:endParaRPr lang="en-US" sz="3200" smtClean="0"/>
          </a:p>
        </p:txBody>
      </p:sp>
      <p:sp>
        <p:nvSpPr>
          <p:cNvPr id="52227" name="Content Placeholder 2"/>
          <p:cNvSpPr>
            <a:spLocks noGrp="1"/>
          </p:cNvSpPr>
          <p:nvPr>
            <p:ph idx="1"/>
          </p:nvPr>
        </p:nvSpPr>
        <p:spPr>
          <a:xfrm>
            <a:off x="304800" y="1600200"/>
            <a:ext cx="8458200" cy="1219200"/>
          </a:xfrm>
        </p:spPr>
        <p:txBody>
          <a:bodyPr>
            <a:normAutofit fontScale="62500" lnSpcReduction="20000"/>
          </a:bodyPr>
          <a:lstStyle/>
          <a:p>
            <a:pPr eaLnBrk="1" hangingPunct="1"/>
            <a:r>
              <a:rPr lang="en-US" smtClean="0"/>
              <a:t>What activities/positions aggravate/relieve the symptoms?</a:t>
            </a:r>
            <a:endParaRPr lang="en-US" smtClean="0"/>
          </a:p>
          <a:p>
            <a:pPr eaLnBrk="1" hangingPunct="1"/>
            <a:r>
              <a:rPr lang="en-US" smtClean="0"/>
              <a:t>Knowledge of these may help in the diagnosis (identifies presence or absence of a mechanical problem), plan for physical examination, and the formulation of management</a:t>
            </a: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52600" y="327025"/>
            <a:ext cx="7391400" cy="1017588"/>
          </a:xfrm>
        </p:spPr>
        <p:txBody>
          <a:bodyPr>
            <a:normAutofit fontScale="90000"/>
          </a:bodyPr>
          <a:lstStyle/>
          <a:p>
            <a:pPr eaLnBrk="1" hangingPunct="1"/>
            <a:r>
              <a:rPr lang="en-US" smtClean="0"/>
              <a:t>Components of a Comprehensive Musculoskeletal/Orthopedic Assessment</a:t>
            </a:r>
            <a:endParaRPr lang="en-US" smtClean="0"/>
          </a:p>
        </p:txBody>
      </p:sp>
      <p:pic>
        <p:nvPicPr>
          <p:cNvPr id="12291" name="Picture 2"/>
          <p:cNvPicPr>
            <a:picLocks noChangeAspect="1" noChangeArrowheads="1"/>
          </p:cNvPicPr>
          <p:nvPr/>
        </p:nvPicPr>
        <p:blipFill>
          <a:blip r:embed="rId1"/>
          <a:srcRect/>
          <a:stretch>
            <a:fillRect/>
          </a:stretch>
        </p:blipFill>
        <p:spPr bwMode="auto">
          <a:xfrm>
            <a:off x="381000" y="266700"/>
            <a:ext cx="1055688" cy="1104900"/>
          </a:xfrm>
          <a:prstGeom prst="rect">
            <a:avLst/>
          </a:prstGeom>
          <a:noFill/>
          <a:ln w="9525">
            <a:noFill/>
            <a:miter lim="800000"/>
            <a:headEnd/>
            <a:tailEnd/>
          </a:ln>
        </p:spPr>
      </p:pic>
      <p:graphicFrame>
        <p:nvGraphicFramePr>
          <p:cNvPr id="5" name="Diagram 4"/>
          <p:cNvGraphicFramePr/>
          <p:nvPr/>
        </p:nvGraphicFramePr>
        <p:xfrm>
          <a:off x="304800" y="1397000"/>
          <a:ext cx="8458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209800" y="1614488"/>
            <a:ext cx="6754813" cy="4557712"/>
          </a:xfrm>
        </p:spPr>
        <p:txBody>
          <a:bodyPr>
            <a:normAutofit fontScale="85000" lnSpcReduction="10000"/>
          </a:bodyPr>
          <a:lstStyle/>
          <a:p>
            <a:pPr eaLnBrk="1" hangingPunct="1"/>
            <a:r>
              <a:rPr lang="en-US" smtClean="0"/>
              <a:t>Paresthesia vs. anesthesia</a:t>
            </a:r>
            <a:endParaRPr lang="en-US" smtClean="0"/>
          </a:p>
          <a:p>
            <a:pPr lvl="1" eaLnBrk="1" hangingPunct="1"/>
            <a:r>
              <a:rPr lang="en-US" smtClean="0"/>
              <a:t>Paresthesia: altered sensation in an area</a:t>
            </a:r>
            <a:endParaRPr lang="en-US" smtClean="0"/>
          </a:p>
          <a:p>
            <a:pPr lvl="1" eaLnBrk="1" hangingPunct="1"/>
            <a:r>
              <a:rPr lang="en-US" smtClean="0"/>
              <a:t>Anesthesia: absence of sensation (numbness)</a:t>
            </a:r>
            <a:endParaRPr lang="en-US" smtClean="0"/>
          </a:p>
          <a:p>
            <a:pPr lvl="1" eaLnBrk="1" hangingPunct="1">
              <a:buFontTx/>
              <a:buNone/>
            </a:pPr>
            <a:endParaRPr lang="en-US" smtClean="0"/>
          </a:p>
          <a:p>
            <a:pPr eaLnBrk="1" hangingPunct="1">
              <a:lnSpc>
                <a:spcPct val="90000"/>
              </a:lnSpc>
            </a:pPr>
            <a:r>
              <a:rPr lang="en-US" smtClean="0"/>
              <a:t>Presence of altered sensation is suggestive   of nerve compromise, particularly if the symptom distribution is dermatomal	</a:t>
            </a:r>
            <a:endParaRPr lang="en-US" smtClean="0"/>
          </a:p>
          <a:p>
            <a:pPr eaLnBrk="1" hangingPunct="1">
              <a:lnSpc>
                <a:spcPct val="90000"/>
              </a:lnSpc>
              <a:buFontTx/>
              <a:buNone/>
            </a:pPr>
            <a:r>
              <a:rPr lang="en-US" sz="2000" smtClean="0"/>
              <a:t>     (Helfelt and Greubel 1978)</a:t>
            </a:r>
            <a:endParaRPr lang="en-US" sz="2000" smtClean="0"/>
          </a:p>
          <a:p>
            <a:pPr eaLnBrk="1" hangingPunct="1">
              <a:lnSpc>
                <a:spcPct val="90000"/>
              </a:lnSpc>
              <a:buFontTx/>
              <a:buNone/>
            </a:pPr>
            <a:endParaRPr lang="en-US" sz="2000" smtClean="0"/>
          </a:p>
          <a:p>
            <a:pPr eaLnBrk="1" hangingPunct="1">
              <a:lnSpc>
                <a:spcPct val="90000"/>
              </a:lnSpc>
            </a:pPr>
            <a:r>
              <a:rPr lang="en-US" smtClean="0"/>
              <a:t>Most common cause of altered sensation accompanying spinal disorders is spinal/ nerve root compromise</a:t>
            </a:r>
            <a:r>
              <a:rPr lang="en-US" sz="2000" smtClean="0"/>
              <a:t>           (Bogduk 1991)</a:t>
            </a:r>
            <a:endParaRPr lang="en-US" sz="2000" smtClean="0"/>
          </a:p>
          <a:p>
            <a:pPr eaLnBrk="1" hangingPunct="1"/>
            <a:endParaRPr lang="en-US" smtClean="0"/>
          </a:p>
        </p:txBody>
      </p:sp>
      <p:sp>
        <p:nvSpPr>
          <p:cNvPr id="4" name="Title 1"/>
          <p:cNvSpPr txBox="1"/>
          <p:nvPr/>
        </p:nvSpPr>
        <p:spPr bwMode="auto">
          <a:xfrm>
            <a:off x="2209800" y="304800"/>
            <a:ext cx="6946900" cy="1017588"/>
          </a:xfrm>
          <a:prstGeom prst="rect">
            <a:avLst/>
          </a:prstGeom>
          <a:solidFill>
            <a:srgbClr val="000080"/>
          </a:solidFill>
          <a:ln w="9525" algn="ctr">
            <a:noFill/>
            <a:miter lim="800000"/>
          </a:ln>
          <a:effectLst/>
        </p:spPr>
        <p:txBody>
          <a:bodyPr/>
          <a:lstStyle/>
          <a:p>
            <a:pPr>
              <a:spcBef>
                <a:spcPct val="50000"/>
              </a:spcBef>
              <a:defRPr/>
            </a:pPr>
            <a:r>
              <a:rPr lang="en-US" sz="2800" kern="0" dirty="0">
                <a:solidFill>
                  <a:schemeClr val="bg1"/>
                </a:solidFill>
                <a:latin typeface="+mj-lt"/>
                <a:ea typeface="+mj-ea"/>
                <a:cs typeface="+mj-cs"/>
              </a:rPr>
              <a:t>Area and Type of Symptoms:</a:t>
            </a:r>
            <a:br>
              <a:rPr lang="en-US" sz="2800" b="1" kern="0" dirty="0">
                <a:solidFill>
                  <a:schemeClr val="bg1"/>
                </a:solidFill>
                <a:latin typeface="+mj-lt"/>
                <a:ea typeface="+mj-ea"/>
                <a:cs typeface="+mj-cs"/>
              </a:rPr>
            </a:br>
            <a:r>
              <a:rPr lang="en-US" sz="2800" b="1" kern="0" dirty="0">
                <a:solidFill>
                  <a:srgbClr val="92D050"/>
                </a:solidFill>
                <a:latin typeface="+mj-lt"/>
                <a:ea typeface="+mj-ea"/>
                <a:cs typeface="+mj-cs"/>
              </a:rPr>
              <a:t>Anesthesia/</a:t>
            </a:r>
            <a:r>
              <a:rPr lang="en-US" sz="2800" b="1" kern="0" dirty="0" err="1">
                <a:solidFill>
                  <a:srgbClr val="92D050"/>
                </a:solidFill>
                <a:latin typeface="+mj-lt"/>
                <a:ea typeface="+mj-ea"/>
                <a:cs typeface="+mj-cs"/>
              </a:rPr>
              <a:t>Paresthesia</a:t>
            </a:r>
            <a:endParaRPr lang="en-US" sz="2800" b="1" kern="0" dirty="0">
              <a:solidFill>
                <a:schemeClr val="bg1"/>
              </a:solidFill>
              <a:latin typeface="+mj-lt"/>
              <a:ea typeface="+mj-ea"/>
              <a:cs typeface="+mj-cs"/>
            </a:endParaRPr>
          </a:p>
        </p:txBody>
      </p:sp>
      <p:pic>
        <p:nvPicPr>
          <p:cNvPr id="53252" name="Picture 2"/>
          <p:cNvPicPr>
            <a:picLocks noChangeAspect="1" noChangeArrowheads="1"/>
          </p:cNvPicPr>
          <p:nvPr/>
        </p:nvPicPr>
        <p:blipFill>
          <a:blip r:embed="rId1"/>
          <a:srcRect/>
          <a:stretch>
            <a:fillRect/>
          </a:stretch>
        </p:blipFill>
        <p:spPr bwMode="auto">
          <a:xfrm>
            <a:off x="304800" y="1676400"/>
            <a:ext cx="1676400"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en-US" b="0" smtClean="0"/>
              <a:t>Area and Type of Symptoms:</a:t>
            </a:r>
            <a:br>
              <a:rPr lang="en-US" smtClean="0"/>
            </a:br>
            <a:r>
              <a:rPr lang="en-US" smtClean="0">
                <a:solidFill>
                  <a:srgbClr val="92D050"/>
                </a:solidFill>
              </a:rPr>
              <a:t>Constancy</a:t>
            </a:r>
            <a:br>
              <a:rPr lang="en-US" smtClean="0"/>
            </a:br>
            <a:endParaRPr lang="en-US" smtClean="0"/>
          </a:p>
        </p:txBody>
      </p:sp>
      <p:sp>
        <p:nvSpPr>
          <p:cNvPr id="54275" name="Content Placeholder 2"/>
          <p:cNvSpPr>
            <a:spLocks noGrp="1"/>
          </p:cNvSpPr>
          <p:nvPr>
            <p:ph idx="1"/>
          </p:nvPr>
        </p:nvSpPr>
        <p:spPr>
          <a:xfrm>
            <a:off x="304800" y="1752600"/>
            <a:ext cx="4800600" cy="4724400"/>
          </a:xfrm>
        </p:spPr>
        <p:txBody>
          <a:bodyPr>
            <a:normAutofit fontScale="92500" lnSpcReduction="20000"/>
          </a:bodyPr>
          <a:lstStyle/>
          <a:p>
            <a:pPr eaLnBrk="1" hangingPunct="1"/>
            <a:r>
              <a:rPr lang="en-US" smtClean="0"/>
              <a:t>Are the symptoms present continuously?</a:t>
            </a:r>
            <a:endParaRPr lang="en-US" smtClean="0"/>
          </a:p>
          <a:p>
            <a:pPr eaLnBrk="1" hangingPunct="1"/>
            <a:r>
              <a:rPr lang="en-US" smtClean="0"/>
              <a:t>Does the intensity of symptoms vary with movement or positioning?</a:t>
            </a:r>
            <a:endParaRPr lang="en-US" smtClean="0"/>
          </a:p>
          <a:p>
            <a:pPr lvl="1" eaLnBrk="1" hangingPunct="1"/>
            <a:r>
              <a:rPr lang="en-US" smtClean="0"/>
              <a:t>Pain or paresthesia that is better or worse with movement or positioning is likely to be musculoskeletal in origin</a:t>
            </a:r>
            <a:endParaRPr lang="en-US" smtClean="0"/>
          </a:p>
          <a:p>
            <a:pPr eaLnBrk="1" hangingPunct="1"/>
            <a:r>
              <a:rPr lang="en-US" smtClean="0"/>
              <a:t>Provides information regarding prognosis</a:t>
            </a:r>
            <a:endParaRPr lang="en-US" smtClean="0"/>
          </a:p>
        </p:txBody>
      </p:sp>
      <p:sp>
        <p:nvSpPr>
          <p:cNvPr id="4" name="Rectangle 3"/>
          <p:cNvSpPr txBox="1">
            <a:spLocks noRot="1" noChangeArrowheads="1"/>
          </p:cNvSpPr>
          <p:nvPr/>
        </p:nvSpPr>
        <p:spPr bwMode="auto">
          <a:xfrm>
            <a:off x="5102225" y="1676400"/>
            <a:ext cx="3889375" cy="4114800"/>
          </a:xfrm>
          <a:prstGeom prst="rect">
            <a:avLst/>
          </a:prstGeom>
          <a:solidFill>
            <a:schemeClr val="accent5">
              <a:lumMod val="50000"/>
            </a:schemeClr>
          </a:solidFill>
          <a:ln w="9525">
            <a:noFill/>
            <a:miter lim="800000"/>
          </a:ln>
          <a:effectLst/>
        </p:spPr>
        <p:txBody>
          <a:bodyPr/>
          <a:lstStyle/>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Pain on activity that decreases with rest </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Pain or aching as the day progress</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Resting pain/ pain that is worse at the beginning of the activity</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Intractable pain</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Intermittent </a:t>
            </a:r>
            <a:r>
              <a:rPr lang="en-US" sz="2400" kern="0" dirty="0" err="1">
                <a:solidFill>
                  <a:schemeClr val="accent5">
                    <a:lumMod val="10000"/>
                  </a:schemeClr>
                </a:solidFill>
                <a:latin typeface="+mn-lt"/>
                <a:cs typeface="+mn-cs"/>
              </a:rPr>
              <a:t>claudication</a:t>
            </a:r>
            <a:r>
              <a:rPr lang="en-US" sz="2400" kern="0" dirty="0">
                <a:solidFill>
                  <a:schemeClr val="accent5">
                    <a:lumMod val="10000"/>
                  </a:schemeClr>
                </a:solidFill>
                <a:latin typeface="+mn-lt"/>
                <a:cs typeface="+mn-cs"/>
              </a:rPr>
              <a:t> </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Tx/>
              <a:buChar char="•"/>
              <a:defRPr/>
            </a:pPr>
            <a:r>
              <a:rPr lang="en-US" sz="2400" kern="0" dirty="0">
                <a:solidFill>
                  <a:schemeClr val="accent5">
                    <a:lumMod val="10000"/>
                  </a:schemeClr>
                </a:solidFill>
                <a:latin typeface="+mn-lt"/>
                <a:cs typeface="+mn-cs"/>
              </a:rPr>
              <a:t>IV disc pain vs. facet pain </a:t>
            </a:r>
            <a:endParaRPr lang="en-US" sz="24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 typeface="Zapf Dingbats" pitchFamily="52" charset="2"/>
              <a:buNone/>
              <a:defRPr/>
            </a:pPr>
            <a:endParaRPr lang="en-US" sz="2400" kern="0" dirty="0">
              <a:solidFill>
                <a:schemeClr val="accent5">
                  <a:lumMod val="10000"/>
                </a:schemeClr>
              </a:solidFill>
              <a:latin typeface="+mn-lt"/>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p>
        </p:txBody>
      </p:sp>
      <p:sp>
        <p:nvSpPr>
          <p:cNvPr id="55299" name="Content Placeholder 2"/>
          <p:cNvSpPr>
            <a:spLocks noGrp="1"/>
          </p:cNvSpPr>
          <p:nvPr>
            <p:ph idx="1"/>
          </p:nvPr>
        </p:nvSpPr>
        <p:spPr/>
        <p:txBody>
          <a:bodyPr>
            <a:normAutofit fontScale="92500" lnSpcReduction="20000"/>
          </a:bodyPr>
          <a:lstStyle/>
          <a:p>
            <a:pPr eaLnBrk="1" hangingPunct="1">
              <a:spcBef>
                <a:spcPct val="0"/>
              </a:spcBef>
            </a:pPr>
            <a:endParaRPr lang="en-US" smtClean="0"/>
          </a:p>
          <a:p>
            <a:pPr eaLnBrk="1" hangingPunct="1">
              <a:spcBef>
                <a:spcPct val="0"/>
              </a:spcBef>
            </a:pPr>
            <a:r>
              <a:rPr lang="en-US" smtClean="0"/>
              <a:t>Pain on activity decreases with rest- mechanical problem ( adhesions, tightness ) </a:t>
            </a:r>
            <a:endParaRPr lang="en-US" smtClean="0"/>
          </a:p>
          <a:p>
            <a:pPr eaLnBrk="1" hangingPunct="1">
              <a:spcBef>
                <a:spcPct val="0"/>
              </a:spcBef>
            </a:pPr>
            <a:r>
              <a:rPr lang="en-US" smtClean="0"/>
              <a:t>Morning pain with stiffness as the day progress - chronic inflammation, edema </a:t>
            </a:r>
            <a:endParaRPr lang="en-US" smtClean="0"/>
          </a:p>
          <a:p>
            <a:pPr eaLnBrk="1" hangingPunct="1">
              <a:spcBef>
                <a:spcPct val="0"/>
              </a:spcBef>
            </a:pPr>
            <a:r>
              <a:rPr lang="en-US" smtClean="0"/>
              <a:t>Pain or aching as the day progress - increased congestion in the joint </a:t>
            </a:r>
            <a:endParaRPr lang="en-US" smtClean="0"/>
          </a:p>
          <a:p>
            <a:pPr eaLnBrk="1" hangingPunct="1">
              <a:spcBef>
                <a:spcPct val="0"/>
              </a:spcBef>
            </a:pPr>
            <a:r>
              <a:rPr lang="en-US" smtClean="0"/>
              <a:t>Resting pain/ pain worse at the beginning of the activity - inflammation </a:t>
            </a:r>
            <a:endParaRPr lang="en-US" smtClean="0"/>
          </a:p>
          <a:p>
            <a:pPr eaLnBrk="1" hangingPunct="1">
              <a:spcBef>
                <a:spcPct val="0"/>
              </a:spcBef>
            </a:pPr>
            <a:r>
              <a:rPr lang="en-US" smtClean="0"/>
              <a:t>IV disc vs facet - tested in standing, sitting, bending </a:t>
            </a:r>
            <a:endParaRPr lang="en-US" smtClean="0"/>
          </a:p>
          <a:p>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br>
              <a:rPr lang="en-US" smtClean="0"/>
            </a:br>
            <a:r>
              <a:rPr lang="en-US" smtClean="0"/>
              <a:t>IRRITABILITY</a:t>
            </a:r>
            <a:endParaRPr lang="en-US" smtClean="0"/>
          </a:p>
        </p:txBody>
      </p:sp>
      <p:sp>
        <p:nvSpPr>
          <p:cNvPr id="56323" name="Content Placeholder 2"/>
          <p:cNvSpPr>
            <a:spLocks noGrp="1"/>
          </p:cNvSpPr>
          <p:nvPr>
            <p:ph idx="1"/>
          </p:nvPr>
        </p:nvSpPr>
        <p:spPr>
          <a:xfrm>
            <a:off x="304800" y="1524000"/>
            <a:ext cx="8659813" cy="4038600"/>
          </a:xfrm>
        </p:spPr>
        <p:txBody>
          <a:bodyPr>
            <a:normAutofit fontScale="77500" lnSpcReduction="20000"/>
          </a:bodyPr>
          <a:lstStyle/>
          <a:p>
            <a:pPr eaLnBrk="1" hangingPunct="1"/>
            <a:r>
              <a:rPr lang="en-US" smtClean="0"/>
              <a:t>The ease with which a condition is exacerbated by movement</a:t>
            </a:r>
            <a:endParaRPr lang="en-US" smtClean="0"/>
          </a:p>
          <a:p>
            <a:pPr eaLnBrk="1" hangingPunct="1"/>
            <a:r>
              <a:rPr lang="en-US" smtClean="0"/>
              <a:t>Three key questions to ask in order to determine the irritability of a condition:</a:t>
            </a:r>
            <a:endParaRPr lang="en-US" smtClean="0"/>
          </a:p>
          <a:p>
            <a:pPr lvl="1" eaLnBrk="1" hangingPunct="1"/>
            <a:r>
              <a:rPr lang="en-US" smtClean="0"/>
              <a:t>What activity (and how much) aggravates symptoms?</a:t>
            </a:r>
            <a:endParaRPr lang="en-US" smtClean="0"/>
          </a:p>
          <a:p>
            <a:pPr lvl="1" eaLnBrk="1" hangingPunct="1"/>
            <a:r>
              <a:rPr lang="en-US" smtClean="0"/>
              <a:t>How severe is the pain?</a:t>
            </a:r>
            <a:endParaRPr lang="en-US" smtClean="0"/>
          </a:p>
          <a:p>
            <a:pPr lvl="1" eaLnBrk="1" hangingPunct="1"/>
            <a:r>
              <a:rPr lang="en-US" smtClean="0"/>
              <a:t>After cessation of the activity, how long till the pain returns to resting level?</a:t>
            </a:r>
            <a:endParaRPr lang="en-US" smtClean="0"/>
          </a:p>
          <a:p>
            <a:pPr eaLnBrk="1" hangingPunct="1"/>
            <a:r>
              <a:rPr lang="en-US" smtClean="0"/>
              <a:t>What irritability of a condition provide the therapist?</a:t>
            </a:r>
            <a:endParaRPr lang="en-US" smtClean="0"/>
          </a:p>
          <a:p>
            <a:pPr lvl="1" eaLnBrk="1" hangingPunct="1"/>
            <a:r>
              <a:rPr lang="en-US" smtClean="0"/>
              <a:t>How many and what active movements to examine</a:t>
            </a:r>
            <a:endParaRPr lang="en-US" smtClean="0"/>
          </a:p>
          <a:p>
            <a:pPr lvl="1" eaLnBrk="1" hangingPunct="1"/>
            <a:r>
              <a:rPr lang="en-US" smtClean="0"/>
              <a:t>How far through the range of movement should the examination be performed</a:t>
            </a:r>
            <a:endParaRPr lang="en-US" smtClean="0"/>
          </a:p>
          <a:p>
            <a:pPr lvl="1" eaLnBrk="1" hangingPunct="1"/>
            <a:r>
              <a:rPr lang="en-US" smtClean="0"/>
              <a:t>Which examination procedures to perform</a:t>
            </a:r>
            <a:endParaRPr lang="en-US" smtClean="0"/>
          </a:p>
          <a:p>
            <a:pPr eaLnBrk="1" hangingPunct="1"/>
            <a:endParaRPr lang="en-US" smtClean="0"/>
          </a:p>
          <a:p>
            <a:pPr lvl="1" eaLnBrk="1" hangingPunct="1"/>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eaLnBrk="1" hangingPunct="1"/>
            <a:r>
              <a:rPr lang="en-US" b="0" smtClean="0"/>
              <a:t>Current History:</a:t>
            </a:r>
            <a:br>
              <a:rPr lang="en-US" b="0" smtClean="0"/>
            </a:br>
            <a:r>
              <a:rPr lang="en-US" smtClean="0">
                <a:solidFill>
                  <a:srgbClr val="92D050"/>
                </a:solidFill>
              </a:rPr>
              <a:t>Treatment received and effects</a:t>
            </a:r>
            <a:endParaRPr lang="en-US" smtClean="0"/>
          </a:p>
        </p:txBody>
      </p:sp>
      <p:sp>
        <p:nvSpPr>
          <p:cNvPr id="57347" name="Content Placeholder 2"/>
          <p:cNvSpPr>
            <a:spLocks noGrp="1"/>
          </p:cNvSpPr>
          <p:nvPr>
            <p:ph idx="1"/>
          </p:nvPr>
        </p:nvSpPr>
        <p:spPr>
          <a:xfrm>
            <a:off x="2798763" y="1843088"/>
            <a:ext cx="6165850" cy="4329112"/>
          </a:xfrm>
        </p:spPr>
        <p:txBody>
          <a:bodyPr>
            <a:normAutofit fontScale="85000" lnSpcReduction="20000"/>
          </a:bodyPr>
          <a:lstStyle/>
          <a:p>
            <a:pPr eaLnBrk="1" hangingPunct="1"/>
            <a:r>
              <a:rPr lang="en-US" smtClean="0"/>
              <a:t>If the patient has already been treated for the same injury in the past, or has received treatment prior to physical therapy consult, it is important to inquire about the type of intervention provided and the effects</a:t>
            </a:r>
            <a:endParaRPr lang="en-US" smtClean="0"/>
          </a:p>
          <a:p>
            <a:pPr lvl="1" eaLnBrk="1" hangingPunct="1"/>
            <a:r>
              <a:rPr lang="en-US" smtClean="0"/>
              <a:t>Are noted changes for the better/worse?</a:t>
            </a:r>
            <a:endParaRPr lang="en-US" smtClean="0"/>
          </a:p>
          <a:p>
            <a:pPr eaLnBrk="1" hangingPunct="1"/>
            <a:r>
              <a:rPr lang="en-US" smtClean="0"/>
              <a:t>Provides information regarding:</a:t>
            </a:r>
            <a:endParaRPr lang="en-US" smtClean="0"/>
          </a:p>
          <a:p>
            <a:pPr lvl="1" eaLnBrk="1" hangingPunct="1"/>
            <a:r>
              <a:rPr lang="en-US" smtClean="0"/>
              <a:t>Prognosis</a:t>
            </a:r>
            <a:endParaRPr lang="en-US" smtClean="0"/>
          </a:p>
          <a:p>
            <a:pPr lvl="1" eaLnBrk="1" hangingPunct="1"/>
            <a:r>
              <a:rPr lang="en-US" smtClean="0"/>
              <a:t>Treatment selection</a:t>
            </a:r>
            <a:endParaRPr lang="en-US" smtClean="0"/>
          </a:p>
          <a:p>
            <a:pPr lvl="1" eaLnBrk="1" hangingPunct="1"/>
            <a:r>
              <a:rPr lang="en-US" smtClean="0"/>
              <a:t>Dosage of treatment</a:t>
            </a:r>
            <a:endParaRPr lang="en-US" smtClean="0"/>
          </a:p>
        </p:txBody>
      </p:sp>
      <p:pic>
        <p:nvPicPr>
          <p:cNvPr id="57348" name="Picture 3"/>
          <p:cNvPicPr>
            <a:picLocks noChangeAspect="1" noChangeArrowheads="1"/>
          </p:cNvPicPr>
          <p:nvPr/>
        </p:nvPicPr>
        <p:blipFill>
          <a:blip r:embed="rId1"/>
          <a:srcRect/>
          <a:stretch>
            <a:fillRect/>
          </a:stretch>
        </p:blipFill>
        <p:spPr bwMode="auto">
          <a:xfrm>
            <a:off x="304800" y="1981200"/>
            <a:ext cx="2362200" cy="3886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br>
              <a:rPr lang="en-US" smtClean="0"/>
            </a:br>
            <a:r>
              <a:rPr lang="en-US" smtClean="0"/>
              <a:t>PAST HISTORY</a:t>
            </a:r>
            <a:endParaRPr lang="en-US" smtClean="0"/>
          </a:p>
        </p:txBody>
      </p:sp>
      <p:sp>
        <p:nvSpPr>
          <p:cNvPr id="58371" name="Content Placeholder 2"/>
          <p:cNvSpPr>
            <a:spLocks noGrp="1"/>
          </p:cNvSpPr>
          <p:nvPr>
            <p:ph idx="1"/>
          </p:nvPr>
        </p:nvSpPr>
        <p:spPr>
          <a:xfrm>
            <a:off x="685800" y="1828800"/>
            <a:ext cx="7745413" cy="4710113"/>
          </a:xfrm>
        </p:spPr>
        <p:txBody>
          <a:bodyPr>
            <a:normAutofit fontScale="92500" lnSpcReduction="20000"/>
          </a:bodyPr>
          <a:lstStyle/>
          <a:p>
            <a:pPr eaLnBrk="1" hangingPunct="1"/>
            <a:r>
              <a:rPr lang="en-US" smtClean="0"/>
              <a:t>Previous episodes of the same condition will provide the therapist guidelines for:</a:t>
            </a:r>
            <a:endParaRPr lang="en-US" smtClean="0"/>
          </a:p>
          <a:p>
            <a:pPr lvl="1" eaLnBrk="1" hangingPunct="1"/>
            <a:r>
              <a:rPr lang="en-US" smtClean="0"/>
              <a:t>Prognosis: duration and features may be similar to the previous condition</a:t>
            </a:r>
            <a:endParaRPr lang="en-US" smtClean="0"/>
          </a:p>
          <a:p>
            <a:pPr lvl="1" eaLnBrk="1" hangingPunct="1"/>
            <a:r>
              <a:rPr lang="en-US" smtClean="0"/>
              <a:t>Treatment: identify which techniques are effective or not; additional intervention may be needed to prevent recurrence of the condition (if contributing factors have been well-established)</a:t>
            </a:r>
            <a:endParaRPr lang="en-US" smtClean="0"/>
          </a:p>
          <a:p>
            <a:pPr lvl="1" eaLnBrk="1" hangingPunct="1"/>
            <a:r>
              <a:rPr lang="en-US" smtClean="0"/>
              <a:t>Diagnosis</a:t>
            </a:r>
            <a:endParaRPr lang="en-US" smtClean="0"/>
          </a:p>
          <a:p>
            <a:pPr eaLnBrk="1" hangingPunct="1"/>
            <a:r>
              <a:rPr lang="en-US" smtClean="0"/>
              <a:t>Patient may have a different condition in the past that may have predisposed him/her to the current condition</a:t>
            </a:r>
            <a:endParaRPr lang="en-US" smtClean="0"/>
          </a:p>
          <a:p>
            <a:pPr eaLnBrk="1" hangingPunct="1"/>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normAutofit fontScale="90000"/>
          </a:bodyPr>
          <a:lstStyle/>
          <a:p>
            <a:pPr eaLnBrk="1" hangingPunct="1"/>
            <a:br>
              <a:rPr lang="en-US" smtClean="0"/>
            </a:br>
            <a:r>
              <a:rPr lang="en-US" smtClean="0"/>
              <a:t>PAST MEDICAL HISTORY</a:t>
            </a:r>
            <a:endParaRPr lang="en-US" smtClean="0"/>
          </a:p>
        </p:txBody>
      </p:sp>
      <p:sp>
        <p:nvSpPr>
          <p:cNvPr id="147459" name="Rectangle 3"/>
          <p:cNvSpPr>
            <a:spLocks noGrp="1" noRot="1" noChangeArrowheads="1"/>
          </p:cNvSpPr>
          <p:nvPr>
            <p:ph type="body" idx="1"/>
          </p:nvPr>
        </p:nvSpPr>
        <p:spPr>
          <a:xfrm>
            <a:off x="533400" y="1690688"/>
            <a:ext cx="6165850" cy="4405312"/>
          </a:xfrm>
        </p:spPr>
        <p:txBody>
          <a:bodyPr>
            <a:normAutofit fontScale="92500" lnSpcReduction="10000"/>
          </a:bodyPr>
          <a:lstStyle/>
          <a:p>
            <a:pPr marL="514350" indent="-514350" eaLnBrk="1" hangingPunct="1">
              <a:lnSpc>
                <a:spcPct val="90000"/>
              </a:lnSpc>
              <a:defRPr/>
            </a:pPr>
            <a:r>
              <a:rPr lang="en-US" sz="2800" dirty="0" smtClean="0"/>
              <a:t>State </a:t>
            </a:r>
            <a:r>
              <a:rPr lang="en-US" sz="2800" dirty="0"/>
              <a:t>of general health</a:t>
            </a:r>
            <a:endParaRPr lang="en-US" sz="2800" dirty="0"/>
          </a:p>
          <a:p>
            <a:pPr marL="514350" indent="-514350" eaLnBrk="1" hangingPunct="1">
              <a:lnSpc>
                <a:spcPct val="90000"/>
              </a:lnSpc>
              <a:defRPr/>
            </a:pPr>
            <a:r>
              <a:rPr lang="en-US" sz="2800" dirty="0" smtClean="0"/>
              <a:t>Recent </a:t>
            </a:r>
            <a:r>
              <a:rPr lang="en-US" sz="2800" dirty="0"/>
              <a:t>unexplained weight </a:t>
            </a:r>
            <a:r>
              <a:rPr lang="en-US" sz="2800" dirty="0" smtClean="0"/>
              <a:t>loss</a:t>
            </a:r>
            <a:endParaRPr lang="en-US" sz="2800" dirty="0" smtClean="0"/>
          </a:p>
          <a:p>
            <a:pPr marL="514350" indent="-514350" eaLnBrk="1" hangingPunct="1">
              <a:lnSpc>
                <a:spcPct val="90000"/>
              </a:lnSpc>
              <a:defRPr/>
            </a:pPr>
            <a:r>
              <a:rPr lang="en-US" sz="2800" dirty="0" smtClean="0"/>
              <a:t>Presence </a:t>
            </a:r>
            <a:r>
              <a:rPr lang="en-US" sz="2800" dirty="0"/>
              <a:t>of osteoporosis </a:t>
            </a:r>
            <a:endParaRPr lang="en-US" sz="2800" dirty="0" smtClean="0"/>
          </a:p>
          <a:p>
            <a:pPr marL="514350" indent="-514350" eaLnBrk="1" hangingPunct="1">
              <a:lnSpc>
                <a:spcPct val="90000"/>
              </a:lnSpc>
              <a:defRPr/>
            </a:pPr>
            <a:r>
              <a:rPr lang="en-US" sz="2800" dirty="0" smtClean="0"/>
              <a:t>Cord signs</a:t>
            </a:r>
            <a:endParaRPr lang="en-US" sz="2800" dirty="0" smtClean="0"/>
          </a:p>
          <a:p>
            <a:pPr marL="514350" indent="-514350" eaLnBrk="1" hangingPunct="1">
              <a:lnSpc>
                <a:spcPct val="90000"/>
              </a:lnSpc>
              <a:defRPr/>
            </a:pPr>
            <a:r>
              <a:rPr lang="en-US" sz="2800" dirty="0" smtClean="0"/>
              <a:t>Dizziness</a:t>
            </a:r>
            <a:endParaRPr lang="en-US" sz="2800" dirty="0"/>
          </a:p>
          <a:p>
            <a:pPr eaLnBrk="1" hangingPunct="1">
              <a:lnSpc>
                <a:spcPct val="90000"/>
              </a:lnSpc>
              <a:defRPr/>
            </a:pPr>
            <a:r>
              <a:rPr lang="en-US" sz="2800" dirty="0"/>
              <a:t> </a:t>
            </a:r>
            <a:r>
              <a:rPr lang="en-US" sz="2800" dirty="0" smtClean="0"/>
              <a:t> Headache</a:t>
            </a:r>
            <a:endParaRPr lang="en-US" sz="2800" dirty="0"/>
          </a:p>
          <a:p>
            <a:pPr eaLnBrk="1" hangingPunct="1">
              <a:lnSpc>
                <a:spcPct val="90000"/>
              </a:lnSpc>
              <a:defRPr/>
            </a:pPr>
            <a:r>
              <a:rPr lang="en-US" sz="2800" dirty="0"/>
              <a:t> </a:t>
            </a:r>
            <a:r>
              <a:rPr lang="en-US" sz="2800" dirty="0" smtClean="0"/>
              <a:t> Other </a:t>
            </a:r>
            <a:r>
              <a:rPr lang="en-US" sz="2800" dirty="0"/>
              <a:t>joints</a:t>
            </a:r>
            <a:endParaRPr lang="en-US" sz="2800" dirty="0"/>
          </a:p>
          <a:p>
            <a:pPr eaLnBrk="1" hangingPunct="1">
              <a:lnSpc>
                <a:spcPct val="90000"/>
              </a:lnSpc>
              <a:defRPr/>
            </a:pPr>
            <a:r>
              <a:rPr lang="en-US" sz="2800" dirty="0"/>
              <a:t> </a:t>
            </a:r>
            <a:r>
              <a:rPr lang="en-US" sz="2800" dirty="0" smtClean="0"/>
              <a:t> Operations</a:t>
            </a:r>
            <a:endParaRPr lang="en-US" sz="2800" dirty="0"/>
          </a:p>
          <a:p>
            <a:pPr eaLnBrk="1" hangingPunct="1">
              <a:lnSpc>
                <a:spcPct val="90000"/>
              </a:lnSpc>
              <a:defRPr/>
            </a:pPr>
            <a:r>
              <a:rPr lang="en-US" sz="2800" dirty="0"/>
              <a:t>  </a:t>
            </a:r>
            <a:r>
              <a:rPr lang="en-US" sz="2800" dirty="0" smtClean="0"/>
              <a:t>Renal </a:t>
            </a:r>
            <a:r>
              <a:rPr lang="en-US" sz="2800" dirty="0"/>
              <a:t>dialysis </a:t>
            </a:r>
            <a:endParaRPr lang="en-US" sz="2800" dirty="0"/>
          </a:p>
          <a:p>
            <a:pPr eaLnBrk="1" hangingPunct="1">
              <a:lnSpc>
                <a:spcPct val="90000"/>
              </a:lnSpc>
              <a:buFont typeface="Zapf Dingbats" pitchFamily="52" charset="2"/>
              <a:buNone/>
              <a:defRPr/>
            </a:pPr>
            <a:endParaRPr lang="en-US" sz="2800" dirty="0"/>
          </a:p>
          <a:p>
            <a:pPr eaLnBrk="1" hangingPunct="1">
              <a:lnSpc>
                <a:spcPct val="90000"/>
              </a:lnSpc>
              <a:buFont typeface="Zapf Dingbats" pitchFamily="52" charset="2"/>
              <a:buNone/>
              <a:defRPr/>
            </a:pPr>
            <a:r>
              <a:rPr lang="en-US" sz="2800" dirty="0"/>
              <a:t>	</a:t>
            </a:r>
            <a:endParaRPr lang="en-US" sz="2800" dirty="0"/>
          </a:p>
        </p:txBody>
      </p:sp>
      <p:sp>
        <p:nvSpPr>
          <p:cNvPr id="4" name="Rectangle 3"/>
          <p:cNvSpPr txBox="1">
            <a:spLocks noRot="1" noChangeArrowheads="1"/>
          </p:cNvSpPr>
          <p:nvPr/>
        </p:nvSpPr>
        <p:spPr bwMode="auto">
          <a:xfrm>
            <a:off x="4425950" y="3581400"/>
            <a:ext cx="3803650" cy="1676400"/>
          </a:xfrm>
          <a:prstGeom prst="rect">
            <a:avLst/>
          </a:prstGeom>
          <a:solidFill>
            <a:schemeClr val="accent5">
              <a:lumMod val="50000"/>
            </a:schemeClr>
          </a:solidFill>
          <a:ln w="9525">
            <a:noFill/>
            <a:miter lim="800000"/>
          </a:ln>
          <a:effectLst/>
        </p:spPr>
        <p:txBody>
          <a:bodyPr/>
          <a:lstStyle/>
          <a:p>
            <a:pPr marL="514350" indent="-514350">
              <a:lnSpc>
                <a:spcPct val="90000"/>
              </a:lnSpc>
              <a:spcBef>
                <a:spcPct val="20000"/>
              </a:spcBef>
              <a:buClr>
                <a:srgbClr val="99CC00"/>
              </a:buClr>
              <a:buSzPct val="150000"/>
              <a:defRPr/>
            </a:pPr>
            <a:r>
              <a:rPr lang="en-US" sz="2800" kern="0" dirty="0">
                <a:solidFill>
                  <a:schemeClr val="accent5">
                    <a:lumMod val="10000"/>
                  </a:schemeClr>
                </a:solidFill>
                <a:latin typeface="+mn-lt"/>
                <a:cs typeface="+mn-cs"/>
              </a:rPr>
              <a:t>Provide precautions or contraindications to various treatment strategies</a:t>
            </a:r>
            <a:endParaRPr lang="en-US" sz="28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 typeface="Zapf Dingbats" pitchFamily="52" charset="2"/>
              <a:buNone/>
              <a:defRPr/>
            </a:pPr>
            <a:endParaRPr lang="en-US" sz="2800" kern="0" dirty="0">
              <a:solidFill>
                <a:schemeClr val="accent5">
                  <a:lumMod val="10000"/>
                </a:schemeClr>
              </a:solidFill>
              <a:latin typeface="+mn-lt"/>
              <a:cs typeface="+mn-cs"/>
            </a:endParaRPr>
          </a:p>
          <a:p>
            <a:pPr marL="342900" indent="-342900">
              <a:lnSpc>
                <a:spcPct val="90000"/>
              </a:lnSpc>
              <a:spcBef>
                <a:spcPct val="20000"/>
              </a:spcBef>
              <a:buClr>
                <a:srgbClr val="99CC00"/>
              </a:buClr>
              <a:buSzPct val="150000"/>
              <a:buFont typeface="Zapf Dingbats" pitchFamily="52" charset="2"/>
              <a:buNone/>
              <a:defRPr/>
            </a:pPr>
            <a:r>
              <a:rPr lang="en-US" sz="2800" kern="0" dirty="0">
                <a:solidFill>
                  <a:schemeClr val="accent5">
                    <a:lumMod val="10000"/>
                  </a:schemeClr>
                </a:solidFill>
                <a:latin typeface="+mn-lt"/>
                <a:cs typeface="+mn-cs"/>
              </a:rPr>
              <a:t>	</a:t>
            </a:r>
            <a:endParaRPr lang="en-US" sz="2800" kern="0" dirty="0">
              <a:solidFill>
                <a:schemeClr val="accent5">
                  <a:lumMod val="10000"/>
                </a:schemeClr>
              </a:solidFill>
              <a:latin typeface="+mn-lt"/>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p>
        </p:txBody>
      </p:sp>
      <p:sp>
        <p:nvSpPr>
          <p:cNvPr id="60419" name="Content Placeholder 2"/>
          <p:cNvSpPr>
            <a:spLocks noGrp="1"/>
          </p:cNvSpPr>
          <p:nvPr>
            <p:ph idx="1"/>
          </p:nvPr>
        </p:nvSpPr>
        <p:spPr/>
        <p:txBody>
          <a:bodyPr>
            <a:normAutofit lnSpcReduction="10000"/>
          </a:bodyPr>
          <a:lstStyle/>
          <a:p>
            <a:endParaRPr lang="en-US" smtClean="0"/>
          </a:p>
          <a:p>
            <a:endParaRPr lang="en-US" smtClean="0"/>
          </a:p>
          <a:p>
            <a:r>
              <a:rPr lang="en-US" smtClean="0"/>
              <a:t>Any history of Tuberculosis </a:t>
            </a:r>
            <a:endParaRPr lang="en-US" smtClean="0"/>
          </a:p>
          <a:p>
            <a:r>
              <a:rPr lang="en-US" smtClean="0"/>
              <a:t>Bronchial Asthma </a:t>
            </a:r>
            <a:endParaRPr lang="en-US" smtClean="0"/>
          </a:p>
          <a:p>
            <a:r>
              <a:rPr lang="en-US" smtClean="0"/>
              <a:t>Blood Pressure </a:t>
            </a:r>
            <a:endParaRPr lang="en-US" smtClean="0"/>
          </a:p>
          <a:p>
            <a:r>
              <a:rPr lang="en-US" smtClean="0"/>
              <a:t>Diabetes </a:t>
            </a:r>
            <a:endParaRPr lang="en-US" smtClean="0"/>
          </a:p>
          <a:p>
            <a:r>
              <a:rPr lang="en-US" smtClean="0"/>
              <a:t>Cardiac Problems </a:t>
            </a:r>
            <a:endParaRPr lang="en-US" smtClean="0"/>
          </a:p>
          <a:p>
            <a:r>
              <a:rPr lang="en-US" smtClean="0"/>
              <a:t>Enquiry made for any accidental injury </a:t>
            </a:r>
            <a:endParaRPr lang="en-US" smtClean="0"/>
          </a:p>
          <a:p>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normAutofit fontScale="90000"/>
          </a:bodyPr>
          <a:lstStyle/>
          <a:p>
            <a:pPr eaLnBrk="1" hangingPunct="1"/>
            <a:br>
              <a:rPr lang="en-US" smtClean="0"/>
            </a:br>
            <a:r>
              <a:rPr lang="en-US" smtClean="0"/>
              <a:t>FAMILY HISTORY</a:t>
            </a:r>
            <a:endParaRPr lang="en-US" smtClean="0"/>
          </a:p>
        </p:txBody>
      </p:sp>
      <p:sp>
        <p:nvSpPr>
          <p:cNvPr id="61443" name="Rectangle 3"/>
          <p:cNvSpPr>
            <a:spLocks noGrp="1" noRot="1" noChangeArrowheads="1"/>
          </p:cNvSpPr>
          <p:nvPr>
            <p:ph type="body" idx="1"/>
          </p:nvPr>
        </p:nvSpPr>
        <p:spPr>
          <a:xfrm>
            <a:off x="1066800" y="1995488"/>
            <a:ext cx="7239000" cy="3414712"/>
          </a:xfrm>
        </p:spPr>
        <p:txBody>
          <a:bodyPr>
            <a:normAutofit fontScale="85000" lnSpcReduction="20000"/>
          </a:bodyPr>
          <a:lstStyle/>
          <a:p>
            <a:pPr eaLnBrk="1" hangingPunct="1"/>
            <a:r>
              <a:rPr lang="en-US" smtClean="0"/>
              <a:t>Note disease process that have a familial incidence </a:t>
            </a:r>
            <a:endParaRPr lang="en-US" smtClean="0"/>
          </a:p>
          <a:p>
            <a:pPr lvl="1" eaLnBrk="1" hangingPunct="1"/>
            <a:r>
              <a:rPr lang="en-US" smtClean="0"/>
              <a:t>Tumors</a:t>
            </a:r>
            <a:endParaRPr lang="en-US" smtClean="0"/>
          </a:p>
          <a:p>
            <a:pPr lvl="1" eaLnBrk="1" hangingPunct="1"/>
            <a:r>
              <a:rPr lang="en-US" smtClean="0"/>
              <a:t>Heart disease</a:t>
            </a:r>
            <a:endParaRPr lang="en-US" smtClean="0"/>
          </a:p>
          <a:p>
            <a:pPr lvl="1" eaLnBrk="1" hangingPunct="1"/>
            <a:r>
              <a:rPr lang="en-US" smtClean="0"/>
              <a:t>Arthritis</a:t>
            </a:r>
            <a:endParaRPr lang="en-US" smtClean="0"/>
          </a:p>
          <a:p>
            <a:pPr lvl="1" eaLnBrk="1" hangingPunct="1"/>
            <a:r>
              <a:rPr lang="en-US" smtClean="0"/>
              <a:t>Allergies</a:t>
            </a:r>
            <a:endParaRPr lang="en-US" smtClean="0"/>
          </a:p>
          <a:p>
            <a:pPr lvl="1" eaLnBrk="1" hangingPunct="1"/>
            <a:r>
              <a:rPr lang="en-US" smtClean="0"/>
              <a:t>Diabetes </a:t>
            </a:r>
            <a:endParaRPr lang="en-US" smtClean="0"/>
          </a:p>
          <a:p>
            <a:pPr eaLnBrk="1" hangingPunct="1"/>
            <a:r>
              <a:rPr lang="en-US" smtClean="0"/>
              <a:t>Family history predisposes a patient to increased risk for acquiring the same condition</a:t>
            </a:r>
            <a:endParaRPr lang="en-US" smtClean="0"/>
          </a:p>
          <a:p>
            <a:pPr eaLnBrk="1" hangingPunct="1"/>
            <a:endParaRPr lang="en-US" smtClean="0"/>
          </a:p>
          <a:p>
            <a:pPr eaLnBrk="1" hangingPunct="1">
              <a:buFont typeface="Zapf Dingbats"/>
              <a:buNone/>
            </a:pPr>
            <a:endParaRPr lang="en-US"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normAutofit fontScale="90000"/>
          </a:bodyPr>
          <a:lstStyle/>
          <a:p>
            <a:pPr eaLnBrk="1" hangingPunct="1"/>
            <a:br>
              <a:rPr lang="en-US" smtClean="0"/>
            </a:br>
            <a:r>
              <a:rPr lang="en-US" smtClean="0"/>
              <a:t>PERSONAL SOCIAL HISTORY</a:t>
            </a:r>
            <a:endParaRPr lang="en-US" smtClean="0"/>
          </a:p>
        </p:txBody>
      </p:sp>
      <p:sp>
        <p:nvSpPr>
          <p:cNvPr id="62467" name="Rectangle 3"/>
          <p:cNvSpPr>
            <a:spLocks noGrp="1" noRot="1" noChangeArrowheads="1"/>
          </p:cNvSpPr>
          <p:nvPr>
            <p:ph type="body" idx="1"/>
          </p:nvPr>
        </p:nvSpPr>
        <p:spPr>
          <a:xfrm>
            <a:off x="381000" y="1919288"/>
            <a:ext cx="6248400" cy="4633912"/>
          </a:xfrm>
        </p:spPr>
        <p:txBody>
          <a:bodyPr/>
          <a:lstStyle/>
          <a:p>
            <a:pPr eaLnBrk="1" hangingPunct="1">
              <a:lnSpc>
                <a:spcPct val="90000"/>
              </a:lnSpc>
            </a:pPr>
            <a:r>
              <a:rPr lang="en-US" sz="2800" smtClean="0"/>
              <a:t>Social History</a:t>
            </a:r>
            <a:endParaRPr lang="en-US" sz="2800" smtClean="0"/>
          </a:p>
          <a:p>
            <a:pPr lvl="1" eaLnBrk="1" hangingPunct="1">
              <a:lnSpc>
                <a:spcPct val="90000"/>
              </a:lnSpc>
            </a:pPr>
            <a:r>
              <a:rPr lang="en-US" sz="2400" smtClean="0"/>
              <a:t>Employment status and requirements</a:t>
            </a:r>
            <a:endParaRPr lang="en-US" sz="2400" smtClean="0"/>
          </a:p>
          <a:p>
            <a:pPr lvl="1" eaLnBrk="1" hangingPunct="1">
              <a:lnSpc>
                <a:spcPct val="90000"/>
              </a:lnSpc>
            </a:pPr>
            <a:r>
              <a:rPr lang="en-US" sz="2400" smtClean="0"/>
              <a:t>Domestic role</a:t>
            </a:r>
            <a:endParaRPr lang="en-US" sz="2400" smtClean="0"/>
          </a:p>
          <a:p>
            <a:pPr lvl="1" eaLnBrk="1" hangingPunct="1">
              <a:lnSpc>
                <a:spcPct val="90000"/>
              </a:lnSpc>
            </a:pPr>
            <a:r>
              <a:rPr lang="en-US" sz="2400" smtClean="0"/>
              <a:t>No. of dependents</a:t>
            </a:r>
            <a:endParaRPr lang="en-US" sz="2400" smtClean="0"/>
          </a:p>
          <a:p>
            <a:pPr lvl="1" eaLnBrk="1" hangingPunct="1">
              <a:lnSpc>
                <a:spcPct val="90000"/>
              </a:lnSpc>
            </a:pPr>
            <a:r>
              <a:rPr lang="en-US" sz="2400" smtClean="0"/>
              <a:t>Recreational activities</a:t>
            </a:r>
            <a:endParaRPr lang="en-US" sz="2400" smtClean="0"/>
          </a:p>
          <a:p>
            <a:pPr lvl="1" eaLnBrk="1" hangingPunct="1">
              <a:lnSpc>
                <a:spcPct val="90000"/>
              </a:lnSpc>
            </a:pPr>
            <a:r>
              <a:rPr lang="en-US" sz="2400" smtClean="0"/>
              <a:t>Living conditions</a:t>
            </a:r>
            <a:endParaRPr lang="en-US" sz="2400" smtClean="0"/>
          </a:p>
          <a:p>
            <a:pPr lvl="1" eaLnBrk="1" hangingPunct="1">
              <a:lnSpc>
                <a:spcPct val="90000"/>
              </a:lnSpc>
            </a:pPr>
            <a:r>
              <a:rPr lang="en-US" sz="2400" smtClean="0"/>
              <a:t>Lifestyle</a:t>
            </a:r>
            <a:endParaRPr lang="en-US" sz="2400" smtClean="0"/>
          </a:p>
          <a:p>
            <a:pPr eaLnBrk="1" hangingPunct="1">
              <a:lnSpc>
                <a:spcPct val="90000"/>
              </a:lnSpc>
              <a:buFont typeface="Zapf Dingbats"/>
              <a:buNone/>
            </a:pPr>
            <a:endParaRPr lang="en-US" sz="2800" smtClean="0"/>
          </a:p>
        </p:txBody>
      </p:sp>
      <p:pic>
        <p:nvPicPr>
          <p:cNvPr id="62468" name="Picture 2"/>
          <p:cNvPicPr>
            <a:picLocks noChangeAspect="1" noChangeArrowheads="1"/>
          </p:cNvPicPr>
          <p:nvPr/>
        </p:nvPicPr>
        <p:blipFill>
          <a:blip r:embed="rId1"/>
          <a:srcRect/>
          <a:stretch>
            <a:fillRect/>
          </a:stretch>
        </p:blipFill>
        <p:spPr bwMode="auto">
          <a:xfrm>
            <a:off x="1371600" y="4953000"/>
            <a:ext cx="2895600" cy="1676400"/>
          </a:xfrm>
          <a:prstGeom prst="rect">
            <a:avLst/>
          </a:prstGeom>
          <a:noFill/>
          <a:ln w="9525">
            <a:noFill/>
            <a:miter lim="800000"/>
            <a:headEnd/>
            <a:tailEnd/>
          </a:ln>
        </p:spPr>
      </p:pic>
      <p:pic>
        <p:nvPicPr>
          <p:cNvPr id="62469" name="Picture 3"/>
          <p:cNvPicPr>
            <a:picLocks noChangeAspect="1" noChangeArrowheads="1"/>
          </p:cNvPicPr>
          <p:nvPr/>
        </p:nvPicPr>
        <p:blipFill>
          <a:blip r:embed="rId2"/>
          <a:srcRect/>
          <a:stretch>
            <a:fillRect/>
          </a:stretch>
        </p:blipFill>
        <p:spPr bwMode="auto">
          <a:xfrm>
            <a:off x="4343400" y="2819400"/>
            <a:ext cx="1371600" cy="3136900"/>
          </a:xfrm>
          <a:prstGeom prst="rect">
            <a:avLst/>
          </a:prstGeom>
          <a:noFill/>
          <a:ln w="9525">
            <a:noFill/>
            <a:miter lim="800000"/>
            <a:headEnd/>
            <a:tailEnd/>
          </a:ln>
        </p:spPr>
      </p:pic>
      <p:pic>
        <p:nvPicPr>
          <p:cNvPr id="62470" name="Picture 4"/>
          <p:cNvPicPr>
            <a:picLocks noChangeAspect="1" noChangeArrowheads="1"/>
          </p:cNvPicPr>
          <p:nvPr/>
        </p:nvPicPr>
        <p:blipFill>
          <a:blip r:embed="rId3"/>
          <a:srcRect/>
          <a:stretch>
            <a:fillRect/>
          </a:stretch>
        </p:blipFill>
        <p:spPr bwMode="auto">
          <a:xfrm>
            <a:off x="5867400" y="4267200"/>
            <a:ext cx="2971800" cy="2362200"/>
          </a:xfrm>
          <a:prstGeom prst="rect">
            <a:avLst/>
          </a:prstGeom>
          <a:noFill/>
          <a:ln w="9525">
            <a:noFill/>
            <a:miter lim="800000"/>
            <a:headEnd/>
            <a:tailEnd/>
          </a:ln>
        </p:spPr>
      </p:pic>
      <p:pic>
        <p:nvPicPr>
          <p:cNvPr id="62471" name="Picture 5"/>
          <p:cNvPicPr>
            <a:picLocks noChangeAspect="1" noChangeArrowheads="1"/>
          </p:cNvPicPr>
          <p:nvPr/>
        </p:nvPicPr>
        <p:blipFill>
          <a:blip r:embed="rId4"/>
          <a:srcRect/>
          <a:stretch>
            <a:fillRect/>
          </a:stretch>
        </p:blipFill>
        <p:spPr bwMode="auto">
          <a:xfrm>
            <a:off x="6477000" y="1600200"/>
            <a:ext cx="2020888" cy="2362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
        <p:nvSpPr>
          <p:cNvPr id="10" name="Footer Placeholder 9"/>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r>
              <a:rPr lang="en-US" sz="5400" cap="small" dirty="0" smtClean="0"/>
              <a:t>Demographic Data</a:t>
            </a:r>
            <a:r>
              <a:rPr lang="en-US" sz="5400" dirty="0" smtClean="0"/>
              <a:t> </a:t>
            </a:r>
            <a:endParaRPr lang="en-US" sz="5400" dirty="0"/>
          </a:p>
        </p:txBody>
      </p:sp>
      <p:sp>
        <p:nvSpPr>
          <p:cNvPr id="13315" name="Rectangle 3"/>
          <p:cNvSpPr>
            <a:spLocks noGrp="1" noRot="1" noChangeArrowheads="1"/>
          </p:cNvSpPr>
          <p:nvPr>
            <p:ph type="body" idx="1"/>
          </p:nvPr>
        </p:nvSpPr>
        <p:spPr>
          <a:xfrm>
            <a:off x="304800" y="1828800"/>
            <a:ext cx="4495800" cy="4572000"/>
          </a:xfrm>
        </p:spPr>
        <p:txBody>
          <a:bodyPr/>
          <a:lstStyle/>
          <a:p>
            <a:pPr eaLnBrk="1" hangingPunct="1">
              <a:lnSpc>
                <a:spcPct val="90000"/>
              </a:lnSpc>
            </a:pPr>
            <a:r>
              <a:rPr lang="en-US" sz="2800" smtClean="0"/>
              <a:t>Name</a:t>
            </a:r>
            <a:endParaRPr lang="en-US" sz="2800" smtClean="0"/>
          </a:p>
          <a:p>
            <a:pPr eaLnBrk="1" hangingPunct="1">
              <a:lnSpc>
                <a:spcPct val="90000"/>
              </a:lnSpc>
            </a:pPr>
            <a:r>
              <a:rPr lang="en-US" sz="2800" smtClean="0"/>
              <a:t>Age</a:t>
            </a:r>
            <a:endParaRPr lang="en-US" sz="2800" smtClean="0"/>
          </a:p>
          <a:p>
            <a:pPr eaLnBrk="1" hangingPunct="1">
              <a:lnSpc>
                <a:spcPct val="90000"/>
              </a:lnSpc>
            </a:pPr>
            <a:r>
              <a:rPr lang="en-US" sz="2800" smtClean="0"/>
              <a:t>Occupation – identify work requirements</a:t>
            </a:r>
            <a:endParaRPr lang="en-US" sz="2800" smtClean="0"/>
          </a:p>
          <a:p>
            <a:pPr lvl="1" eaLnBrk="1" hangingPunct="1">
              <a:lnSpc>
                <a:spcPct val="90000"/>
              </a:lnSpc>
            </a:pPr>
            <a:r>
              <a:rPr lang="en-US" sz="2400" smtClean="0"/>
              <a:t>Repetitive movements</a:t>
            </a:r>
            <a:endParaRPr lang="en-US" sz="2400" smtClean="0"/>
          </a:p>
          <a:p>
            <a:pPr lvl="1" eaLnBrk="1" hangingPunct="1">
              <a:lnSpc>
                <a:spcPct val="90000"/>
              </a:lnSpc>
            </a:pPr>
            <a:r>
              <a:rPr lang="en-US" sz="2400" smtClean="0"/>
              <a:t>Position of limb at work</a:t>
            </a:r>
            <a:endParaRPr lang="en-US" sz="2400" smtClean="0"/>
          </a:p>
          <a:p>
            <a:pPr eaLnBrk="1" hangingPunct="1">
              <a:lnSpc>
                <a:spcPct val="90000"/>
              </a:lnSpc>
            </a:pPr>
            <a:r>
              <a:rPr lang="en-US" sz="2800" smtClean="0"/>
              <a:t>Recreational pursuits/ sports </a:t>
            </a:r>
            <a:endParaRPr lang="en-US" sz="2800" smtClean="0"/>
          </a:p>
          <a:p>
            <a:pPr eaLnBrk="1" hangingPunct="1">
              <a:lnSpc>
                <a:spcPct val="90000"/>
              </a:lnSpc>
              <a:buFont typeface="Zapf Dingbats"/>
              <a:buNone/>
            </a:pPr>
            <a:endParaRPr lang="en-US" sz="2800" smtClean="0"/>
          </a:p>
          <a:p>
            <a:pPr eaLnBrk="1" hangingPunct="1">
              <a:lnSpc>
                <a:spcPct val="90000"/>
              </a:lnSpc>
            </a:pPr>
            <a:endParaRPr lang="en-US" sz="2800" smtClean="0"/>
          </a:p>
          <a:p>
            <a:pPr eaLnBrk="1" hangingPunct="1">
              <a:lnSpc>
                <a:spcPct val="90000"/>
              </a:lnSpc>
              <a:buFont typeface="Zapf Dingbats"/>
              <a:buNone/>
            </a:pPr>
            <a:endParaRPr lang="en-US" sz="2800" smtClean="0"/>
          </a:p>
        </p:txBody>
      </p:sp>
      <p:sp>
        <p:nvSpPr>
          <p:cNvPr id="4" name="Rectangle 3"/>
          <p:cNvSpPr txBox="1">
            <a:spLocks noRot="1" noChangeArrowheads="1"/>
          </p:cNvSpPr>
          <p:nvPr/>
        </p:nvSpPr>
        <p:spPr bwMode="auto">
          <a:xfrm>
            <a:off x="4953000" y="1825625"/>
            <a:ext cx="3886200" cy="4498975"/>
          </a:xfrm>
          <a:prstGeom prst="rect">
            <a:avLst/>
          </a:prstGeom>
          <a:noFill/>
          <a:ln w="9525">
            <a:noFill/>
            <a:miter lim="800000"/>
          </a:ln>
          <a:effectLst/>
        </p:spPr>
        <p:txBody>
          <a:bodyPr/>
          <a:lstStyle/>
          <a:p>
            <a:pPr marL="342900" indent="-342900">
              <a:spcBef>
                <a:spcPct val="20000"/>
              </a:spcBef>
              <a:buClr>
                <a:srgbClr val="99CC00"/>
              </a:buClr>
              <a:buSzPct val="150000"/>
              <a:buFontTx/>
              <a:buChar char="•"/>
              <a:defRPr/>
            </a:pPr>
            <a:r>
              <a:rPr lang="en-US" sz="2800" dirty="0">
                <a:latin typeface="+mn-lt"/>
                <a:cs typeface="+mn-cs"/>
              </a:rPr>
              <a:t>Activities of daily living</a:t>
            </a:r>
            <a:endParaRPr lang="en-US" sz="2800" dirty="0">
              <a:latin typeface="+mn-lt"/>
              <a:cs typeface="+mn-cs"/>
            </a:endParaRPr>
          </a:p>
          <a:p>
            <a:pPr marL="342900" indent="-342900">
              <a:spcBef>
                <a:spcPct val="20000"/>
              </a:spcBef>
              <a:buClr>
                <a:srgbClr val="99CC00"/>
              </a:buClr>
              <a:buSzPct val="150000"/>
              <a:buFontTx/>
              <a:buChar char="•"/>
              <a:defRPr/>
            </a:pPr>
            <a:r>
              <a:rPr lang="en-US" sz="2800" kern="0" dirty="0">
                <a:solidFill>
                  <a:srgbClr val="003399"/>
                </a:solidFill>
                <a:latin typeface="+mn-lt"/>
                <a:cs typeface="+mn-cs"/>
              </a:rPr>
              <a:t>Gender</a:t>
            </a:r>
            <a:endParaRPr lang="en-US" sz="28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800" kern="0" dirty="0">
                <a:solidFill>
                  <a:srgbClr val="003399"/>
                </a:solidFill>
                <a:latin typeface="+mn-lt"/>
                <a:cs typeface="+mn-cs"/>
              </a:rPr>
              <a:t>Marital status </a:t>
            </a:r>
            <a:endParaRPr lang="en-US" sz="28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800" kern="0" dirty="0">
                <a:solidFill>
                  <a:srgbClr val="003399"/>
                </a:solidFill>
                <a:latin typeface="+mn-lt"/>
                <a:cs typeface="+mn-cs"/>
              </a:rPr>
              <a:t>Address</a:t>
            </a:r>
            <a:endParaRPr lang="en-US" sz="28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800" kern="0" dirty="0">
                <a:solidFill>
                  <a:srgbClr val="003399"/>
                </a:solidFill>
                <a:latin typeface="+mn-lt"/>
                <a:cs typeface="+mn-cs"/>
              </a:rPr>
              <a:t>Nationality</a:t>
            </a:r>
            <a:endParaRPr lang="en-US" sz="28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800" kern="0" dirty="0">
                <a:solidFill>
                  <a:srgbClr val="003399"/>
                </a:solidFill>
                <a:latin typeface="+mn-lt"/>
                <a:cs typeface="+mn-cs"/>
              </a:rPr>
              <a:t>Handedness</a:t>
            </a:r>
            <a:endParaRPr lang="en-US" sz="2800" kern="0" dirty="0">
              <a:solidFill>
                <a:srgbClr val="003399"/>
              </a:solidFill>
              <a:latin typeface="+mn-lt"/>
              <a:cs typeface="+mn-cs"/>
            </a:endParaRPr>
          </a:p>
          <a:p>
            <a:pPr marL="342900" indent="-342900">
              <a:spcBef>
                <a:spcPct val="20000"/>
              </a:spcBef>
              <a:buClr>
                <a:srgbClr val="99CC00"/>
              </a:buClr>
              <a:buSzPct val="150000"/>
              <a:buFont typeface="Zapf Dingbats" pitchFamily="52" charset="2"/>
              <a:buNone/>
              <a:defRPr/>
            </a:pPr>
            <a:r>
              <a:rPr lang="en-US" sz="2800" kern="0" dirty="0">
                <a:solidFill>
                  <a:srgbClr val="003399"/>
                </a:solidFill>
                <a:latin typeface="+mn-lt"/>
                <a:cs typeface="+mn-cs"/>
              </a:rPr>
              <a:t> </a:t>
            </a:r>
            <a:endParaRPr lang="en-US" sz="2800" kern="0" dirty="0">
              <a:solidFill>
                <a:srgbClr val="003399"/>
              </a:solidFill>
              <a:latin typeface="+mn-lt"/>
              <a:cs typeface="+mn-cs"/>
            </a:endParaRPr>
          </a:p>
          <a:p>
            <a:pPr marL="342900" indent="-342900">
              <a:spcBef>
                <a:spcPct val="20000"/>
              </a:spcBef>
              <a:buClr>
                <a:srgbClr val="99CC00"/>
              </a:buClr>
              <a:buSzPct val="150000"/>
              <a:buFont typeface="Zapf Dingbats" pitchFamily="52" charset="2"/>
              <a:buNone/>
              <a:defRPr/>
            </a:pPr>
            <a:endParaRPr lang="en-US" sz="2800" kern="0" dirty="0">
              <a:solidFill>
                <a:srgbClr val="003399"/>
              </a:solidFill>
              <a:latin typeface="+mn-lt"/>
              <a:cs typeface="+mn-cs"/>
            </a:endParaRPr>
          </a:p>
        </p:txBody>
      </p:sp>
      <p:pic>
        <p:nvPicPr>
          <p:cNvPr id="13317" name="Picture 2"/>
          <p:cNvPicPr>
            <a:picLocks noChangeAspect="1" noChangeArrowheads="1"/>
          </p:cNvPicPr>
          <p:nvPr/>
        </p:nvPicPr>
        <p:blipFill>
          <a:blip r:embed="rId1"/>
          <a:srcRect/>
          <a:stretch>
            <a:fillRect/>
          </a:stretch>
        </p:blipFill>
        <p:spPr bwMode="auto">
          <a:xfrm>
            <a:off x="304800" y="304800"/>
            <a:ext cx="1162050" cy="1066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br>
              <a:rPr lang="en-US" smtClean="0"/>
            </a:br>
            <a:r>
              <a:rPr lang="en-US" smtClean="0"/>
              <a:t>MEDICATIONS</a:t>
            </a:r>
            <a:endParaRPr lang="en-US" smtClean="0"/>
          </a:p>
        </p:txBody>
      </p:sp>
      <p:sp>
        <p:nvSpPr>
          <p:cNvPr id="63491" name="Rectangle 3"/>
          <p:cNvSpPr>
            <a:spLocks noGrp="1" noRot="1" noChangeArrowheads="1"/>
          </p:cNvSpPr>
          <p:nvPr>
            <p:ph type="body" idx="1"/>
          </p:nvPr>
        </p:nvSpPr>
        <p:spPr>
          <a:xfrm>
            <a:off x="1093788" y="1905000"/>
            <a:ext cx="6983412" cy="4038600"/>
          </a:xfrm>
        </p:spPr>
        <p:txBody>
          <a:bodyPr>
            <a:normAutofit lnSpcReduction="10000"/>
          </a:bodyPr>
          <a:lstStyle/>
          <a:p>
            <a:pPr eaLnBrk="1" hangingPunct="1"/>
            <a:r>
              <a:rPr lang="en-US" smtClean="0"/>
              <a:t>Identify what medications the patient is taking, indication, dosage</a:t>
            </a:r>
            <a:endParaRPr lang="en-US" smtClean="0"/>
          </a:p>
          <a:p>
            <a:pPr lvl="1" eaLnBrk="1" hangingPunct="1"/>
            <a:r>
              <a:rPr lang="en-US" smtClean="0"/>
              <a:t>Analgesics </a:t>
            </a:r>
            <a:endParaRPr lang="en-US" smtClean="0"/>
          </a:p>
          <a:p>
            <a:pPr lvl="1" eaLnBrk="1" hangingPunct="1"/>
            <a:r>
              <a:rPr lang="en-US" smtClean="0"/>
              <a:t>Steroid intake </a:t>
            </a:r>
            <a:endParaRPr lang="en-US" smtClean="0"/>
          </a:p>
          <a:p>
            <a:pPr lvl="1" eaLnBrk="1" hangingPunct="1"/>
            <a:r>
              <a:rPr lang="en-US" smtClean="0"/>
              <a:t>Maintenance medications  	</a:t>
            </a:r>
            <a:endParaRPr lang="en-US" smtClean="0"/>
          </a:p>
          <a:p>
            <a:pPr eaLnBrk="1" hangingPunct="1"/>
            <a:r>
              <a:rPr lang="en-US" smtClean="0"/>
              <a:t>Side effects of the medications should be considered as these may interfere with the treatment </a:t>
            </a:r>
            <a:endParaRPr lang="en-US" smtClean="0"/>
          </a:p>
          <a:p>
            <a:pPr eaLnBrk="1" hangingPunct="1"/>
            <a:endParaRPr lang="en-US" smtClean="0"/>
          </a:p>
          <a:p>
            <a:pPr eaLnBrk="1" hangingPunct="1">
              <a:buFont typeface="Zapf Dingbats"/>
              <a:buNone/>
            </a:pPr>
            <a:endParaRPr lang="en-US" smtClean="0"/>
          </a:p>
        </p:txBody>
      </p:sp>
      <p:pic>
        <p:nvPicPr>
          <p:cNvPr id="63492" name="Picture 3"/>
          <p:cNvPicPr>
            <a:picLocks noChangeAspect="1" noChangeArrowheads="1"/>
          </p:cNvPicPr>
          <p:nvPr/>
        </p:nvPicPr>
        <p:blipFill>
          <a:blip r:embed="rId1"/>
          <a:srcRect/>
          <a:stretch>
            <a:fillRect/>
          </a:stretch>
        </p:blipFill>
        <p:spPr bwMode="auto">
          <a:xfrm>
            <a:off x="5105400" y="2362200"/>
            <a:ext cx="3352800" cy="1447800"/>
          </a:xfrm>
          <a:prstGeom prst="rect">
            <a:avLst/>
          </a:prstGeom>
          <a:noFill/>
          <a:ln w="9525">
            <a:noFill/>
            <a:miter lim="800000"/>
            <a:headEnd/>
            <a:tailEnd/>
          </a:ln>
        </p:spPr>
      </p:pic>
      <p:pic>
        <p:nvPicPr>
          <p:cNvPr id="63493" name="Picture 4"/>
          <p:cNvPicPr>
            <a:picLocks noChangeAspect="1" noChangeArrowheads="1"/>
          </p:cNvPicPr>
          <p:nvPr/>
        </p:nvPicPr>
        <p:blipFill>
          <a:blip r:embed="rId2"/>
          <a:srcRect/>
          <a:stretch>
            <a:fillRect/>
          </a:stretch>
        </p:blipFill>
        <p:spPr bwMode="auto">
          <a:xfrm>
            <a:off x="3886200" y="4724400"/>
            <a:ext cx="2057400" cy="19573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eaLnBrk="1" hangingPunct="1"/>
            <a:br>
              <a:rPr lang="en-US" smtClean="0"/>
            </a:br>
            <a:r>
              <a:rPr lang="en-US" smtClean="0"/>
              <a:t>Investigative  PROCEDURES</a:t>
            </a:r>
            <a:endParaRPr lang="en-US" smtClean="0"/>
          </a:p>
        </p:txBody>
      </p:sp>
      <p:sp>
        <p:nvSpPr>
          <p:cNvPr id="64515" name="Content Placeholder 2"/>
          <p:cNvSpPr>
            <a:spLocks noGrp="1"/>
          </p:cNvSpPr>
          <p:nvPr>
            <p:ph idx="1"/>
          </p:nvPr>
        </p:nvSpPr>
        <p:spPr>
          <a:xfrm>
            <a:off x="2743200" y="1538288"/>
            <a:ext cx="6165850" cy="4038600"/>
          </a:xfrm>
        </p:spPr>
        <p:txBody>
          <a:bodyPr/>
          <a:lstStyle/>
          <a:p>
            <a:pPr eaLnBrk="1" hangingPunct="1"/>
            <a:r>
              <a:rPr lang="en-US" smtClean="0"/>
              <a:t>Either rule out or confirm the presence of a condition that result to the patient’s symptoms</a:t>
            </a:r>
            <a:endParaRPr lang="en-US" smtClean="0"/>
          </a:p>
          <a:p>
            <a:pPr lvl="1" eaLnBrk="1" hangingPunct="1"/>
            <a:r>
              <a:rPr lang="en-US" smtClean="0"/>
              <a:t>Laboratory and diagnostic test performed</a:t>
            </a:r>
            <a:endParaRPr lang="en-US" smtClean="0"/>
          </a:p>
          <a:p>
            <a:pPr lvl="1" eaLnBrk="1" hangingPunct="1"/>
            <a:r>
              <a:rPr lang="en-US" smtClean="0"/>
              <a:t>Review of available records</a:t>
            </a:r>
            <a:endParaRPr lang="en-US" smtClean="0"/>
          </a:p>
          <a:p>
            <a:pPr lvl="1" eaLnBrk="1" hangingPunct="1"/>
            <a:r>
              <a:rPr lang="en-US" smtClean="0"/>
              <a:t>Review of other clinical findings</a:t>
            </a:r>
            <a:endParaRPr lang="en-US" smtClean="0"/>
          </a:p>
        </p:txBody>
      </p:sp>
      <p:pic>
        <p:nvPicPr>
          <p:cNvPr id="64516" name="Picture 2"/>
          <p:cNvPicPr>
            <a:picLocks noChangeAspect="1" noChangeArrowheads="1"/>
          </p:cNvPicPr>
          <p:nvPr/>
        </p:nvPicPr>
        <p:blipFill>
          <a:blip r:embed="rId1"/>
          <a:srcRect/>
          <a:stretch>
            <a:fillRect/>
          </a:stretch>
        </p:blipFill>
        <p:spPr bwMode="auto">
          <a:xfrm>
            <a:off x="488950" y="1752600"/>
            <a:ext cx="2025650" cy="2286000"/>
          </a:xfrm>
          <a:prstGeom prst="rect">
            <a:avLst/>
          </a:prstGeom>
          <a:noFill/>
          <a:ln w="9525">
            <a:noFill/>
            <a:miter lim="800000"/>
            <a:headEnd/>
            <a:tailEnd/>
          </a:ln>
        </p:spPr>
      </p:pic>
      <p:pic>
        <p:nvPicPr>
          <p:cNvPr id="64517" name="Picture 3"/>
          <p:cNvPicPr>
            <a:picLocks noChangeAspect="1" noChangeArrowheads="1"/>
          </p:cNvPicPr>
          <p:nvPr/>
        </p:nvPicPr>
        <p:blipFill>
          <a:blip r:embed="rId2"/>
          <a:srcRect/>
          <a:stretch>
            <a:fillRect/>
          </a:stretch>
        </p:blipFill>
        <p:spPr bwMode="auto">
          <a:xfrm>
            <a:off x="1143000" y="4267200"/>
            <a:ext cx="2362200" cy="2389188"/>
          </a:xfrm>
          <a:prstGeom prst="rect">
            <a:avLst/>
          </a:prstGeom>
          <a:noFill/>
          <a:ln w="9525">
            <a:noFill/>
            <a:miter lim="800000"/>
            <a:headEnd/>
            <a:tailEnd/>
          </a:ln>
        </p:spPr>
      </p:pic>
      <p:pic>
        <p:nvPicPr>
          <p:cNvPr id="64518" name="Picture 5"/>
          <p:cNvPicPr>
            <a:picLocks noChangeAspect="1" noChangeArrowheads="1"/>
          </p:cNvPicPr>
          <p:nvPr/>
        </p:nvPicPr>
        <p:blipFill>
          <a:blip r:embed="rId3"/>
          <a:srcRect/>
          <a:stretch>
            <a:fillRect/>
          </a:stretch>
        </p:blipFill>
        <p:spPr bwMode="auto">
          <a:xfrm>
            <a:off x="3810000" y="3962400"/>
            <a:ext cx="2297113" cy="1524000"/>
          </a:xfrm>
          <a:prstGeom prst="rect">
            <a:avLst/>
          </a:prstGeom>
          <a:noFill/>
          <a:ln w="9525">
            <a:noFill/>
            <a:miter lim="800000"/>
            <a:headEnd/>
            <a:tailEnd/>
          </a:ln>
        </p:spPr>
      </p:pic>
      <p:pic>
        <p:nvPicPr>
          <p:cNvPr id="64519" name="Picture 6"/>
          <p:cNvPicPr>
            <a:picLocks noChangeAspect="1" noChangeArrowheads="1"/>
          </p:cNvPicPr>
          <p:nvPr/>
        </p:nvPicPr>
        <p:blipFill>
          <a:blip r:embed="rId4"/>
          <a:srcRect/>
          <a:stretch>
            <a:fillRect/>
          </a:stretch>
        </p:blipFill>
        <p:spPr bwMode="auto">
          <a:xfrm>
            <a:off x="7467600" y="3276600"/>
            <a:ext cx="1066800" cy="3276600"/>
          </a:xfrm>
          <a:prstGeom prst="rect">
            <a:avLst/>
          </a:prstGeom>
          <a:noFill/>
          <a:ln w="9525">
            <a:noFill/>
            <a:miter lim="800000"/>
            <a:headEnd/>
            <a:tailEnd/>
          </a:ln>
        </p:spPr>
      </p:pic>
      <p:pic>
        <p:nvPicPr>
          <p:cNvPr id="64520" name="Picture 7"/>
          <p:cNvPicPr>
            <a:picLocks noChangeAspect="1" noChangeArrowheads="1"/>
          </p:cNvPicPr>
          <p:nvPr/>
        </p:nvPicPr>
        <p:blipFill>
          <a:blip r:embed="rId5"/>
          <a:srcRect/>
          <a:stretch>
            <a:fillRect/>
          </a:stretch>
        </p:blipFill>
        <p:spPr bwMode="auto">
          <a:xfrm>
            <a:off x="5334000" y="4953000"/>
            <a:ext cx="1828800" cy="1600200"/>
          </a:xfrm>
          <a:prstGeom prst="rect">
            <a:avLst/>
          </a:prstGeom>
          <a:noFill/>
          <a:ln w="9525">
            <a:noFill/>
            <a:miter lim="800000"/>
            <a:headEnd/>
            <a:tailEnd/>
          </a:ln>
        </p:spPr>
      </p:pic>
      <p:pic>
        <p:nvPicPr>
          <p:cNvPr id="64521" name="Picture 8"/>
          <p:cNvPicPr>
            <a:picLocks noChangeAspect="1" noChangeArrowheads="1"/>
          </p:cNvPicPr>
          <p:nvPr/>
        </p:nvPicPr>
        <p:blipFill>
          <a:blip r:embed="rId6"/>
          <a:srcRect/>
          <a:stretch>
            <a:fillRect/>
          </a:stretch>
        </p:blipFill>
        <p:spPr bwMode="auto">
          <a:xfrm>
            <a:off x="381000" y="304800"/>
            <a:ext cx="1066800" cy="10287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fld>
            <a:endParaRPr lang="en-US"/>
          </a:p>
        </p:txBody>
      </p:sp>
      <p:sp>
        <p:nvSpPr>
          <p:cNvPr id="12" name="Footer Placeholder 11"/>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&amp; Questions</a:t>
            </a:r>
            <a:br>
              <a:rPr lang="en-US" dirty="0" smtClean="0"/>
            </a:br>
            <a:endParaRPr lang="en-US" dirty="0"/>
          </a:p>
        </p:txBody>
      </p:sp>
      <p:sp>
        <p:nvSpPr>
          <p:cNvPr id="3" name="Content Placeholder 2"/>
          <p:cNvSpPr>
            <a:spLocks noGrp="1"/>
          </p:cNvSpPr>
          <p:nvPr>
            <p:ph idx="1"/>
          </p:nvPr>
        </p:nvSpPr>
        <p:spPr/>
        <p:txBody>
          <a:bodyPr/>
          <a:lstStyle/>
          <a:p>
            <a:r>
              <a:rPr lang="en-US" dirty="0" smtClean="0"/>
              <a:t>Scales to assess pain</a:t>
            </a:r>
            <a:endParaRPr lang="en-US" dirty="0" smtClean="0"/>
          </a:p>
          <a:p>
            <a:r>
              <a:rPr lang="en-US" dirty="0" smtClean="0"/>
              <a:t>Pain assessment in details. 7 marks</a:t>
            </a:r>
            <a:endParaRPr lang="en-US" dirty="0" smtClean="0"/>
          </a:p>
          <a:p>
            <a:r>
              <a:rPr lang="en-US" dirty="0" smtClean="0"/>
              <a:t>Types of pain. 7 marks</a:t>
            </a:r>
            <a:endParaRPr lang="en-US" dirty="0"/>
          </a:p>
        </p:txBody>
      </p:sp>
      <p:sp>
        <p:nvSpPr>
          <p:cNvPr id="4" name="Footer Placeholder 3"/>
          <p:cNvSpPr>
            <a:spLocks noGrp="1"/>
          </p:cNvSpPr>
          <p:nvPr>
            <p:ph type="ftr" sz="quarter" idx="11"/>
          </p:nvPr>
        </p:nvSpPr>
        <p:spPr/>
        <p:txBody>
          <a:bodyPr/>
          <a:lstStyle/>
          <a:p>
            <a:r>
              <a:rPr lang="en-US" smtClean="0"/>
              <a:t>SKW</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eaLnBrk="1" hangingPunct="1">
              <a:defRPr/>
            </a:pPr>
            <a:r>
              <a:rPr lang="en-US" sz="5400" cap="small" dirty="0" smtClean="0"/>
              <a:t>Demographic Data </a:t>
            </a:r>
            <a:endParaRPr lang="en-US" sz="5400" cap="small" dirty="0"/>
          </a:p>
        </p:txBody>
      </p:sp>
      <p:sp>
        <p:nvSpPr>
          <p:cNvPr id="14339" name="Rectangle 4"/>
          <p:cNvSpPr>
            <a:spLocks noGrp="1" noRot="1" noChangeArrowheads="1"/>
          </p:cNvSpPr>
          <p:nvPr>
            <p:ph type="body" sz="half" idx="2"/>
          </p:nvPr>
        </p:nvSpPr>
        <p:spPr>
          <a:xfrm>
            <a:off x="2133600" y="1828800"/>
            <a:ext cx="6831013" cy="4038600"/>
          </a:xfrm>
        </p:spPr>
        <p:txBody>
          <a:bodyPr/>
          <a:lstStyle/>
          <a:p>
            <a:pPr eaLnBrk="1" hangingPunct="1">
              <a:lnSpc>
                <a:spcPct val="90000"/>
              </a:lnSpc>
            </a:pPr>
            <a:r>
              <a:rPr lang="en-US" smtClean="0"/>
              <a:t>Date admitted ( for  in-patients )</a:t>
            </a:r>
            <a:endParaRPr lang="en-US" smtClean="0"/>
          </a:p>
          <a:p>
            <a:pPr eaLnBrk="1" hangingPunct="1">
              <a:lnSpc>
                <a:spcPct val="90000"/>
              </a:lnSpc>
            </a:pPr>
            <a:r>
              <a:rPr lang="en-US" smtClean="0"/>
              <a:t>Admitting unit ( for in-patients )</a:t>
            </a:r>
            <a:endParaRPr lang="en-US" smtClean="0"/>
          </a:p>
          <a:p>
            <a:pPr eaLnBrk="1" hangingPunct="1">
              <a:lnSpc>
                <a:spcPct val="90000"/>
              </a:lnSpc>
            </a:pPr>
            <a:r>
              <a:rPr lang="en-US" smtClean="0"/>
              <a:t>Attending physician</a:t>
            </a:r>
            <a:endParaRPr lang="en-US" smtClean="0"/>
          </a:p>
          <a:p>
            <a:pPr eaLnBrk="1" hangingPunct="1">
              <a:lnSpc>
                <a:spcPct val="90000"/>
              </a:lnSpc>
            </a:pPr>
            <a:r>
              <a:rPr lang="en-US" smtClean="0"/>
              <a:t>Date evaluated</a:t>
            </a:r>
            <a:endParaRPr lang="en-US" smtClean="0"/>
          </a:p>
          <a:p>
            <a:pPr eaLnBrk="1" hangingPunct="1">
              <a:lnSpc>
                <a:spcPct val="90000"/>
              </a:lnSpc>
            </a:pPr>
            <a:r>
              <a:rPr lang="en-US" smtClean="0"/>
              <a:t>Date of initial evaluation </a:t>
            </a:r>
            <a:endParaRPr lang="en-US" smtClean="0"/>
          </a:p>
          <a:p>
            <a:pPr eaLnBrk="1" hangingPunct="1">
              <a:lnSpc>
                <a:spcPct val="90000"/>
              </a:lnSpc>
            </a:pPr>
            <a:r>
              <a:rPr lang="en-US" smtClean="0"/>
              <a:t>Working diagnosis</a:t>
            </a:r>
            <a:endParaRPr lang="en-US" smtClean="0"/>
          </a:p>
        </p:txBody>
      </p:sp>
      <p:pic>
        <p:nvPicPr>
          <p:cNvPr id="14340" name="Picture 2"/>
          <p:cNvPicPr>
            <a:picLocks noChangeAspect="1" noChangeArrowheads="1"/>
          </p:cNvPicPr>
          <p:nvPr/>
        </p:nvPicPr>
        <p:blipFill>
          <a:blip r:embed="rId1"/>
          <a:srcRect/>
          <a:stretch>
            <a:fillRect/>
          </a:stretch>
        </p:blipFill>
        <p:spPr bwMode="auto">
          <a:xfrm>
            <a:off x="304800" y="304800"/>
            <a:ext cx="1162050" cy="1066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27025"/>
            <a:ext cx="7543800" cy="1017588"/>
          </a:xfrm>
        </p:spPr>
        <p:txBody>
          <a:bodyPr/>
          <a:lstStyle/>
          <a:p>
            <a:pPr eaLnBrk="1" hangingPunct="1">
              <a:defRPr/>
            </a:pPr>
            <a:r>
              <a:rPr lang="en-US" sz="5200" cap="small" dirty="0" smtClean="0"/>
              <a:t>Subjective Assessment</a:t>
            </a:r>
            <a:endParaRPr lang="en-US" sz="5200" cap="small" dirty="0"/>
          </a:p>
        </p:txBody>
      </p:sp>
      <p:sp>
        <p:nvSpPr>
          <p:cNvPr id="15363" name="Content Placeholder 2"/>
          <p:cNvSpPr>
            <a:spLocks noGrp="1"/>
          </p:cNvSpPr>
          <p:nvPr>
            <p:ph idx="1"/>
          </p:nvPr>
        </p:nvSpPr>
        <p:spPr>
          <a:xfrm>
            <a:off x="609600" y="1828800"/>
            <a:ext cx="3733800" cy="4038600"/>
          </a:xfrm>
        </p:spPr>
        <p:txBody>
          <a:bodyPr>
            <a:normAutofit fontScale="85000" lnSpcReduction="20000"/>
          </a:bodyPr>
          <a:lstStyle/>
          <a:p>
            <a:pPr eaLnBrk="1" hangingPunct="1"/>
            <a:r>
              <a:rPr lang="en-US" smtClean="0"/>
              <a:t>Chief complaint</a:t>
            </a:r>
            <a:endParaRPr lang="en-US" smtClean="0"/>
          </a:p>
          <a:p>
            <a:pPr eaLnBrk="1" hangingPunct="1"/>
            <a:r>
              <a:rPr lang="en-US" smtClean="0"/>
              <a:t>Current history/ mechanism of injury</a:t>
            </a:r>
            <a:endParaRPr lang="en-US" smtClean="0"/>
          </a:p>
          <a:p>
            <a:pPr eaLnBrk="1" hangingPunct="1"/>
            <a:r>
              <a:rPr lang="en-US" smtClean="0"/>
              <a:t>Area and type of symptoms</a:t>
            </a:r>
            <a:endParaRPr lang="en-US" smtClean="0"/>
          </a:p>
          <a:p>
            <a:pPr eaLnBrk="1" hangingPunct="1"/>
            <a:r>
              <a:rPr lang="en-US" smtClean="0"/>
              <a:t>24-hour pain behavior</a:t>
            </a:r>
            <a:endParaRPr lang="en-US" smtClean="0"/>
          </a:p>
          <a:p>
            <a:pPr eaLnBrk="1" hangingPunct="1"/>
            <a:r>
              <a:rPr lang="en-US" smtClean="0"/>
              <a:t>Aggravating and alleviating factors</a:t>
            </a:r>
            <a:endParaRPr lang="en-US" smtClean="0"/>
          </a:p>
          <a:p>
            <a:pPr eaLnBrk="1" hangingPunct="1"/>
            <a:r>
              <a:rPr lang="en-US" smtClean="0"/>
              <a:t>Past history of the condition (if any)</a:t>
            </a:r>
            <a:endParaRPr lang="en-US" smtClean="0"/>
          </a:p>
        </p:txBody>
      </p:sp>
      <p:sp>
        <p:nvSpPr>
          <p:cNvPr id="4" name="Content Placeholder 2"/>
          <p:cNvSpPr txBox="1"/>
          <p:nvPr/>
        </p:nvSpPr>
        <p:spPr bwMode="auto">
          <a:xfrm>
            <a:off x="4876800" y="1828800"/>
            <a:ext cx="3733800" cy="4038600"/>
          </a:xfrm>
          <a:prstGeom prst="rect">
            <a:avLst/>
          </a:prstGeom>
          <a:noFill/>
          <a:ln w="9525">
            <a:noFill/>
            <a:miter lim="800000"/>
          </a:ln>
          <a:effectLst/>
        </p:spPr>
        <p:txBody>
          <a:bodyPr/>
          <a:lstStyle/>
          <a:p>
            <a:pPr marL="342900" indent="-342900">
              <a:spcBef>
                <a:spcPct val="20000"/>
              </a:spcBef>
              <a:buClr>
                <a:srgbClr val="99CC00"/>
              </a:buClr>
              <a:buSzPct val="150000"/>
              <a:buFontTx/>
              <a:buChar char="•"/>
              <a:defRPr/>
            </a:pPr>
            <a:r>
              <a:rPr lang="en-US" sz="2400" dirty="0">
                <a:latin typeface="+mn-lt"/>
                <a:cs typeface="+mn-cs"/>
              </a:rPr>
              <a:t>Past medical history</a:t>
            </a:r>
            <a:endParaRPr lang="en-US" sz="2400" dirty="0">
              <a:latin typeface="+mn-lt"/>
              <a:cs typeface="+mn-cs"/>
            </a:endParaRPr>
          </a:p>
          <a:p>
            <a:pPr marL="342900" indent="-342900">
              <a:spcBef>
                <a:spcPct val="20000"/>
              </a:spcBef>
              <a:buClr>
                <a:srgbClr val="99CC00"/>
              </a:buClr>
              <a:buSzPct val="150000"/>
              <a:buFontTx/>
              <a:buChar char="•"/>
              <a:defRPr/>
            </a:pPr>
            <a:r>
              <a:rPr lang="en-US" sz="2400" dirty="0">
                <a:latin typeface="+mn-lt"/>
                <a:cs typeface="+mn-cs"/>
              </a:rPr>
              <a:t>Family medical history</a:t>
            </a:r>
            <a:endParaRPr lang="en-US" sz="2400" dirty="0">
              <a:latin typeface="+mn-lt"/>
              <a:cs typeface="+mn-cs"/>
            </a:endParaRPr>
          </a:p>
          <a:p>
            <a:pPr marL="342900" indent="-342900">
              <a:spcBef>
                <a:spcPct val="20000"/>
              </a:spcBef>
              <a:buClr>
                <a:srgbClr val="99CC00"/>
              </a:buClr>
              <a:buSzPct val="150000"/>
              <a:buFontTx/>
              <a:buChar char="•"/>
              <a:defRPr/>
            </a:pPr>
            <a:r>
              <a:rPr lang="en-US" sz="2400" dirty="0">
                <a:latin typeface="+mn-lt"/>
                <a:cs typeface="+mn-cs"/>
              </a:rPr>
              <a:t>Personal/Social history</a:t>
            </a:r>
            <a:endParaRPr lang="en-US" sz="24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400" kern="0" dirty="0">
                <a:solidFill>
                  <a:srgbClr val="003399"/>
                </a:solidFill>
                <a:latin typeface="+mn-lt"/>
                <a:cs typeface="+mn-cs"/>
              </a:rPr>
              <a:t>Ancillary procedures</a:t>
            </a:r>
            <a:endParaRPr lang="en-US" sz="24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400" kern="0" dirty="0">
                <a:solidFill>
                  <a:srgbClr val="003399"/>
                </a:solidFill>
                <a:latin typeface="+mn-lt"/>
                <a:cs typeface="+mn-cs"/>
              </a:rPr>
              <a:t>Medications</a:t>
            </a:r>
            <a:endParaRPr lang="en-US" sz="2400" kern="0" dirty="0">
              <a:solidFill>
                <a:srgbClr val="003399"/>
              </a:solidFill>
              <a:latin typeface="+mn-lt"/>
              <a:cs typeface="+mn-cs"/>
            </a:endParaRPr>
          </a:p>
          <a:p>
            <a:pPr marL="342900" indent="-342900">
              <a:spcBef>
                <a:spcPct val="20000"/>
              </a:spcBef>
              <a:buClr>
                <a:srgbClr val="99CC00"/>
              </a:buClr>
              <a:buSzPct val="150000"/>
              <a:buFontTx/>
              <a:buChar char="•"/>
              <a:defRPr/>
            </a:pPr>
            <a:r>
              <a:rPr lang="en-US" sz="2400" kern="0" dirty="0">
                <a:solidFill>
                  <a:srgbClr val="003399"/>
                </a:solidFill>
                <a:latin typeface="+mn-lt"/>
                <a:cs typeface="+mn-cs"/>
              </a:rPr>
              <a:t>Previous treatment and effect  (if any)</a:t>
            </a:r>
            <a:endParaRPr lang="en-US" sz="2400" kern="0" dirty="0">
              <a:solidFill>
                <a:srgbClr val="003399"/>
              </a:solidFill>
              <a:latin typeface="+mn-lt"/>
              <a:cs typeface="+mn-cs"/>
            </a:endParaRPr>
          </a:p>
          <a:p>
            <a:pPr marL="342900" indent="-342900">
              <a:spcBef>
                <a:spcPct val="20000"/>
              </a:spcBef>
              <a:buClr>
                <a:srgbClr val="99CC00"/>
              </a:buClr>
              <a:buSzPct val="150000"/>
              <a:buFontTx/>
              <a:buChar char="•"/>
              <a:defRPr/>
            </a:pPr>
            <a:endParaRPr lang="en-US" sz="2400" kern="0" dirty="0">
              <a:solidFill>
                <a:srgbClr val="003399"/>
              </a:solidFill>
              <a:latin typeface="+mn-lt"/>
              <a:cs typeface="+mn-cs"/>
            </a:endParaRPr>
          </a:p>
        </p:txBody>
      </p:sp>
      <p:pic>
        <p:nvPicPr>
          <p:cNvPr id="15365" name="Picture 2"/>
          <p:cNvPicPr>
            <a:picLocks noChangeAspect="1" noChangeArrowheads="1"/>
          </p:cNvPicPr>
          <p:nvPr/>
        </p:nvPicPr>
        <p:blipFill>
          <a:blip r:embed="rId1"/>
          <a:srcRect/>
          <a:stretch>
            <a:fillRect/>
          </a:stretch>
        </p:blipFill>
        <p:spPr bwMode="auto">
          <a:xfrm>
            <a:off x="381000" y="304800"/>
            <a:ext cx="1066800" cy="1028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eaLnBrk="1" hangingPunct="1"/>
            <a:r>
              <a:rPr lang="en-US" smtClean="0"/>
              <a:t>CHIEF COMPLAINT and</a:t>
            </a:r>
            <a:br>
              <a:rPr lang="en-US" smtClean="0"/>
            </a:br>
            <a:r>
              <a:rPr lang="en-US" smtClean="0"/>
              <a:t>PATIENT’S GOALS</a:t>
            </a:r>
            <a:endParaRPr lang="en-US" smtClean="0"/>
          </a:p>
        </p:txBody>
      </p:sp>
      <p:sp>
        <p:nvSpPr>
          <p:cNvPr id="16387" name="Rectangle 3"/>
          <p:cNvSpPr>
            <a:spLocks noGrp="1" noRot="1" noChangeArrowheads="1"/>
          </p:cNvSpPr>
          <p:nvPr>
            <p:ph type="body" idx="1"/>
          </p:nvPr>
        </p:nvSpPr>
        <p:spPr>
          <a:xfrm>
            <a:off x="609600" y="1538288"/>
            <a:ext cx="7974013" cy="4038600"/>
          </a:xfrm>
        </p:spPr>
        <p:txBody>
          <a:bodyPr/>
          <a:lstStyle/>
          <a:p>
            <a:pPr eaLnBrk="1" hangingPunct="1"/>
            <a:r>
              <a:rPr lang="en-US" smtClean="0"/>
              <a:t>Usually stated as the problem that bothers them the most</a:t>
            </a:r>
            <a:endParaRPr lang="en-US" smtClean="0"/>
          </a:p>
          <a:p>
            <a:pPr eaLnBrk="1" hangingPunct="1"/>
            <a:r>
              <a:rPr lang="en-US" smtClean="0"/>
              <a:t>Can be written verbatim: patient’s own words</a:t>
            </a:r>
            <a:endParaRPr lang="en-US" smtClean="0"/>
          </a:p>
          <a:p>
            <a:pPr eaLnBrk="1" hangingPunct="1">
              <a:lnSpc>
                <a:spcPct val="90000"/>
              </a:lnSpc>
            </a:pPr>
            <a:r>
              <a:rPr lang="en-US" smtClean="0"/>
              <a:t>Patient’s goal/s</a:t>
            </a:r>
            <a:endParaRPr lang="en-US" smtClean="0"/>
          </a:p>
          <a:p>
            <a:pPr lvl="1" eaLnBrk="1" hangingPunct="1">
              <a:lnSpc>
                <a:spcPct val="90000"/>
              </a:lnSpc>
            </a:pPr>
            <a:r>
              <a:rPr lang="en-US" smtClean="0"/>
              <a:t>Is it realistic? Is it achievable?</a:t>
            </a:r>
            <a:endParaRPr lang="en-US" smtClean="0"/>
          </a:p>
          <a:p>
            <a:pPr lvl="1" eaLnBrk="1" hangingPunct="1">
              <a:lnSpc>
                <a:spcPct val="90000"/>
              </a:lnSpc>
            </a:pPr>
            <a:r>
              <a:rPr lang="en-US" smtClean="0"/>
              <a:t>Allows the patient to have an active role in the planning of the treatment program</a:t>
            </a:r>
            <a:endParaRPr lang="en-US" smtClean="0"/>
          </a:p>
          <a:p>
            <a:pPr eaLnBrk="1" hangingPunct="1"/>
            <a:endParaRPr lang="en-US" smtClean="0"/>
          </a:p>
        </p:txBody>
      </p:sp>
      <p:pic>
        <p:nvPicPr>
          <p:cNvPr id="16388" name="Picture 3"/>
          <p:cNvPicPr>
            <a:picLocks noChangeAspect="1" noChangeArrowheads="1"/>
          </p:cNvPicPr>
          <p:nvPr/>
        </p:nvPicPr>
        <p:blipFill>
          <a:blip r:embed="rId1"/>
          <a:srcRect/>
          <a:stretch>
            <a:fillRect/>
          </a:stretch>
        </p:blipFill>
        <p:spPr bwMode="auto">
          <a:xfrm>
            <a:off x="4495800" y="4114800"/>
            <a:ext cx="2895600" cy="22399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Footer Placeholder 6"/>
          <p:cNvSpPr>
            <a:spLocks noGrp="1"/>
          </p:cNvSpPr>
          <p:nvPr>
            <p:ph type="ftr" sz="quarter" idx="11"/>
          </p:nvPr>
        </p:nvSpPr>
        <p:spPr/>
        <p:txBody>
          <a:bodyPr/>
          <a:lstStyle/>
          <a:p>
            <a:r>
              <a:rPr lang="en-US" smtClean="0"/>
              <a:t>SKW</a:t>
            </a:r>
            <a:endParaRPr lang="en-US"/>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br>
              <a:rPr lang="en-US" smtClean="0"/>
            </a:br>
            <a:r>
              <a:rPr lang="en-US" sz="3200" smtClean="0"/>
              <a:t>CURRENT HISTORY</a:t>
            </a:r>
            <a:endParaRPr lang="en-US" smtClean="0"/>
          </a:p>
        </p:txBody>
      </p:sp>
      <p:sp>
        <p:nvSpPr>
          <p:cNvPr id="17411" name="Content Placeholder 2"/>
          <p:cNvSpPr>
            <a:spLocks noGrp="1"/>
          </p:cNvSpPr>
          <p:nvPr>
            <p:ph idx="1"/>
          </p:nvPr>
        </p:nvSpPr>
        <p:spPr>
          <a:xfrm>
            <a:off x="533400" y="2209800"/>
            <a:ext cx="8431213" cy="4038600"/>
          </a:xfrm>
        </p:spPr>
        <p:txBody>
          <a:bodyPr>
            <a:normAutofit fontScale="92500" lnSpcReduction="10000"/>
          </a:bodyPr>
          <a:lstStyle/>
          <a:p>
            <a:pPr eaLnBrk="1" hangingPunct="1"/>
            <a:r>
              <a:rPr lang="en-US" dirty="0" smtClean="0"/>
              <a:t>History of the present illness</a:t>
            </a:r>
            <a:endParaRPr lang="en-US" dirty="0" smtClean="0"/>
          </a:p>
          <a:p>
            <a:pPr eaLnBrk="1" hangingPunct="1"/>
            <a:r>
              <a:rPr lang="en-US" dirty="0" smtClean="0"/>
              <a:t>Provides information about the onset of the disorder</a:t>
            </a:r>
            <a:endParaRPr lang="en-US" dirty="0" smtClean="0"/>
          </a:p>
          <a:p>
            <a:pPr lvl="1" eaLnBrk="1" hangingPunct="1"/>
            <a:r>
              <a:rPr lang="en-US" dirty="0" smtClean="0"/>
              <a:t>When the injury happened</a:t>
            </a:r>
            <a:endParaRPr lang="en-US" dirty="0" smtClean="0"/>
          </a:p>
          <a:p>
            <a:pPr lvl="1" eaLnBrk="1" hangingPunct="1"/>
            <a:r>
              <a:rPr lang="en-US" dirty="0" smtClean="0"/>
              <a:t>Mechanism of injury (how the injury occurred)</a:t>
            </a:r>
            <a:endParaRPr lang="en-US" dirty="0" smtClean="0"/>
          </a:p>
          <a:p>
            <a:pPr lvl="1" eaLnBrk="1" hangingPunct="1"/>
            <a:r>
              <a:rPr lang="en-US" dirty="0" smtClean="0"/>
              <a:t>Symptoms after the injury</a:t>
            </a:r>
            <a:endParaRPr lang="en-US" dirty="0" smtClean="0"/>
          </a:p>
          <a:p>
            <a:pPr lvl="1" eaLnBrk="1" hangingPunct="1"/>
            <a:r>
              <a:rPr lang="en-US" dirty="0" smtClean="0"/>
              <a:t>Progress of symptoms</a:t>
            </a:r>
            <a:endParaRPr lang="en-US" dirty="0" smtClean="0"/>
          </a:p>
          <a:p>
            <a:pPr lvl="1" eaLnBrk="1" hangingPunct="1"/>
            <a:r>
              <a:rPr lang="en-US" dirty="0" smtClean="0"/>
              <a:t>Treatment provided (if any) and effects of the treatment</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6" name="Footer Placeholder 5"/>
          <p:cNvSpPr>
            <a:spLocks noGrp="1"/>
          </p:cNvSpPr>
          <p:nvPr>
            <p:ph type="ftr" sz="quarter" idx="11"/>
          </p:nvPr>
        </p:nvSpPr>
        <p:spPr/>
        <p:txBody>
          <a:bodyPr/>
          <a:lstStyle/>
          <a:p>
            <a:r>
              <a:rPr lang="en-US" smtClean="0"/>
              <a:t>SKW</a:t>
            </a:r>
            <a:endParaRPr 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11272</Words>
  <Application>WPS Presentation</Application>
  <PresentationFormat>On-screen Show (4:3)</PresentationFormat>
  <Paragraphs>654</Paragraphs>
  <Slides>52</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52</vt:i4>
      </vt:variant>
    </vt:vector>
  </HeadingPairs>
  <TitlesOfParts>
    <vt:vector size="67" baseType="lpstr">
      <vt:lpstr>Arial</vt:lpstr>
      <vt:lpstr>SimSun</vt:lpstr>
      <vt:lpstr>Wingdings</vt:lpstr>
      <vt:lpstr>Arial</vt:lpstr>
      <vt:lpstr>Times New Roman</vt:lpstr>
      <vt:lpstr>Garamond</vt:lpstr>
      <vt:lpstr>Arial Black</vt:lpstr>
      <vt:lpstr>Algerian</vt:lpstr>
      <vt:lpstr>Zapf Dingbats</vt:lpstr>
      <vt:lpstr>Zapf Dingbats</vt:lpstr>
      <vt:lpstr>Calibri</vt:lpstr>
      <vt:lpstr>Microsoft YaHei</vt:lpstr>
      <vt:lpstr>Arial Unicode MS</vt:lpstr>
      <vt:lpstr>Arial Black</vt:lpstr>
      <vt:lpstr>Office Theme</vt:lpstr>
      <vt:lpstr>PowerPoint 演示文稿</vt:lpstr>
      <vt:lpstr> Introduction to Musculoskeletal/ Orthopedic Assessment</vt:lpstr>
      <vt:lpstr>Learning Objectives</vt:lpstr>
      <vt:lpstr>Components of a Comprehensive Musculoskeletal/Orthopedic Assessment</vt:lpstr>
      <vt:lpstr>Demographic Data </vt:lpstr>
      <vt:lpstr>Demographic Data </vt:lpstr>
      <vt:lpstr>Subjective Assessment</vt:lpstr>
      <vt:lpstr>CHIEF COMPLAINT and PATIENT’S GOALS</vt:lpstr>
      <vt:lpstr> CURRENT HISTORY</vt:lpstr>
      <vt:lpstr>Current History: Onset of Symptoms</vt:lpstr>
      <vt:lpstr>Current History: Mechanism of Injury</vt:lpstr>
      <vt:lpstr>Current History: Progress of Symptoms</vt:lpstr>
      <vt:lpstr>PowerPoint 演示文稿</vt:lpstr>
      <vt:lpstr>DEFINITION:</vt:lpstr>
      <vt:lpstr>PowerPoint 演示文稿</vt:lpstr>
      <vt:lpstr>Area and Type of Symptoms: Area</vt:lpstr>
      <vt:lpstr> AREA AND TYPE OF SYMPTOMS</vt:lpstr>
      <vt:lpstr>LOCALIZING PAIN SYMPTOMS:</vt:lpstr>
      <vt:lpstr>Use diagram to have child locate pain</vt:lpstr>
      <vt:lpstr>Burn patient’s drawing</vt:lpstr>
      <vt:lpstr>Onset</vt:lpstr>
      <vt:lpstr>Type of Symptoms: character/Quality</vt:lpstr>
      <vt:lpstr>PowerPoint 演示文稿</vt:lpstr>
      <vt:lpstr>Area and Type of Symptoms: Intensity</vt:lpstr>
      <vt:lpstr>PAIN MEASUREMENT:</vt:lpstr>
      <vt:lpstr>b.) Simple descriptive pain scale:</vt:lpstr>
      <vt:lpstr>c.) Pain estimate:</vt:lpstr>
      <vt:lpstr>d.) Faces pain scale:</vt:lpstr>
      <vt:lpstr>e.) Pain diary</vt:lpstr>
      <vt:lpstr>PowerPoint 演示文稿</vt:lpstr>
      <vt:lpstr>Photographic/ Numeric Pain Scale   Oucher scale (Beyer) White child, 3 year-old male  </vt:lpstr>
      <vt:lpstr>Photographic/ Numeric Pain Scale,   Oucher scale (Beyer) Black child, school age, male  </vt:lpstr>
      <vt:lpstr>Photographic/ Numeric Pain Scale,    Oucher scale (Beyer) Hispanic child, school age, male  </vt:lpstr>
      <vt:lpstr>Area and Type of Symptoms: Depth</vt:lpstr>
      <vt:lpstr>Area and Type of Symptoms: Relationship of Symptoms</vt:lpstr>
      <vt:lpstr> 24-HOUR BEHAVIOR</vt:lpstr>
      <vt:lpstr>24-Hour Behavior: Night Pain</vt:lpstr>
      <vt:lpstr>24-Hour Behavior: Morning Pain</vt:lpstr>
      <vt:lpstr>AGGRAVATING/ALLEVIATING FACTORS</vt:lpstr>
      <vt:lpstr>PowerPoint 演示文稿</vt:lpstr>
      <vt:lpstr>Area and Type of Symptoms: Constancy </vt:lpstr>
      <vt:lpstr>PowerPoint 演示文稿</vt:lpstr>
      <vt:lpstr> IRRITABILITY</vt:lpstr>
      <vt:lpstr>Current History: Treatment received and effects</vt:lpstr>
      <vt:lpstr> PAST HISTORY</vt:lpstr>
      <vt:lpstr> PAST MEDICAL HISTORY</vt:lpstr>
      <vt:lpstr>PowerPoint 演示文稿</vt:lpstr>
      <vt:lpstr> FAMILY HISTORY</vt:lpstr>
      <vt:lpstr> PERSONAL SOCIAL HISTORY</vt:lpstr>
      <vt:lpstr> MEDICATIONS</vt:lpstr>
      <vt:lpstr> Investigative  PROCEDURES</vt:lpstr>
      <vt:lpstr>Summary &amp;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Musculoskeletal/ Orthopedic Assessment</dc:title>
  <dc:creator>sai</dc:creator>
  <cp:lastModifiedBy>HP</cp:lastModifiedBy>
  <cp:revision>12</cp:revision>
  <dcterms:created xsi:type="dcterms:W3CDTF">2006-08-16T00:00:00Z</dcterms:created>
  <dcterms:modified xsi:type="dcterms:W3CDTF">2024-06-20T04:38:57Z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E85DF12F3D2F4C58B7F0640A614B6DBE_12</vt:lpwstr>
  </property>
  <property fmtid="{D5CDD505-2E9C-101B-9397-08002B2CF9AE}" pid="3" name="KSOProductBuildVer">
    <vt:lpwstr>1033-12.2.0.17119</vt:lpwstr>
  </property>
</Properties>
</file>